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Gagalin" charset="1" panose="00000500000000000000"/>
      <p:regular r:id="rId12"/>
    </p:embeddedFont>
    <p:embeddedFont>
      <p:font typeface="Canva Sans Bold Italics" charset="1" panose="020B0803030501040103"/>
      <p:regular r:id="rId13"/>
    </p:embeddedFont>
    <p:embeddedFont>
      <p:font typeface="Canva Sans Bold" charset="1" panose="020B0803030501040103"/>
      <p:regular r:id="rId14"/>
    </p:embeddedFont>
    <p:embeddedFont>
      <p:font typeface="Canva Sans" charset="1" panose="020B0503030501040103"/>
      <p:regular r:id="rId15"/>
    </p:embeddedFont>
    <p:embeddedFont>
      <p:font typeface="Copperplate Gothic 29 AB" charset="1" panose="020E0504020206020404"/>
      <p:regular r:id="rId16"/>
    </p:embeddedFont>
    <p:embeddedFont>
      <p:font typeface="Copperplate Gothic 32 AB" charset="1" panose="020E0807020206020404"/>
      <p:regular r:id="rId17"/>
    </p:embeddedFont>
    <p:embeddedFont>
      <p:font typeface="Poppins Bold" charset="1" panose="00000800000000000000"/>
      <p:regular r:id="rId18"/>
    </p:embeddedFont>
    <p:embeddedFont>
      <p:font typeface="Lovelo Line Bold"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2" Target="../media/image30.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https://www.canva.com/design/DAGKqp3y8ac/qOpRdE4a5BPrFb-Phlc2pg/edi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43333" cy="10287000"/>
          </a:xfrm>
          <a:custGeom>
            <a:avLst/>
            <a:gdLst/>
            <a:ahLst/>
            <a:cxnLst/>
            <a:rect r="r" b="b" t="t" l="l"/>
            <a:pathLst>
              <a:path h="10287000" w="18443333">
                <a:moveTo>
                  <a:pt x="0" y="0"/>
                </a:moveTo>
                <a:lnTo>
                  <a:pt x="18443333" y="0"/>
                </a:lnTo>
                <a:lnTo>
                  <a:pt x="18443333" y="10287000"/>
                </a:lnTo>
                <a:lnTo>
                  <a:pt x="0" y="10287000"/>
                </a:lnTo>
                <a:lnTo>
                  <a:pt x="0" y="0"/>
                </a:lnTo>
                <a:close/>
              </a:path>
            </a:pathLst>
          </a:custGeom>
          <a:blipFill>
            <a:blip r:embed="rId2"/>
            <a:stretch>
              <a:fillRect l="-4162" t="-9245" r="-4162" b="0"/>
            </a:stretch>
          </a:blipFill>
        </p:spPr>
      </p:sp>
      <p:sp>
        <p:nvSpPr>
          <p:cNvPr name="Freeform 3" id="3"/>
          <p:cNvSpPr/>
          <p:nvPr/>
        </p:nvSpPr>
        <p:spPr>
          <a:xfrm flipH="false" flipV="false" rot="0">
            <a:off x="16496773" y="0"/>
            <a:ext cx="1791227" cy="1716023"/>
          </a:xfrm>
          <a:custGeom>
            <a:avLst/>
            <a:gdLst/>
            <a:ahLst/>
            <a:cxnLst/>
            <a:rect r="r" b="b" t="t" l="l"/>
            <a:pathLst>
              <a:path h="1716023" w="1791227">
                <a:moveTo>
                  <a:pt x="0" y="0"/>
                </a:moveTo>
                <a:lnTo>
                  <a:pt x="1791227" y="0"/>
                </a:lnTo>
                <a:lnTo>
                  <a:pt x="1791227" y="1716023"/>
                </a:lnTo>
                <a:lnTo>
                  <a:pt x="0" y="1716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40595" y="4924384"/>
            <a:ext cx="2096626" cy="752505"/>
            <a:chOff x="0" y="0"/>
            <a:chExt cx="1638108" cy="587937"/>
          </a:xfrm>
        </p:grpSpPr>
        <p:sp>
          <p:nvSpPr>
            <p:cNvPr name="Freeform 5" id="5"/>
            <p:cNvSpPr/>
            <p:nvPr/>
          </p:nvSpPr>
          <p:spPr>
            <a:xfrm flipH="false" flipV="false" rot="0">
              <a:off x="0" y="0"/>
              <a:ext cx="1638108" cy="587937"/>
            </a:xfrm>
            <a:custGeom>
              <a:avLst/>
              <a:gdLst/>
              <a:ahLst/>
              <a:cxnLst/>
              <a:rect r="r" b="b" t="t" l="l"/>
              <a:pathLst>
                <a:path h="587937" w="1638108">
                  <a:moveTo>
                    <a:pt x="1638108" y="293968"/>
                  </a:moveTo>
                  <a:lnTo>
                    <a:pt x="1231708" y="0"/>
                  </a:lnTo>
                  <a:lnTo>
                    <a:pt x="1231708" y="203200"/>
                  </a:lnTo>
                  <a:lnTo>
                    <a:pt x="0" y="203200"/>
                  </a:lnTo>
                  <a:lnTo>
                    <a:pt x="0" y="384737"/>
                  </a:lnTo>
                  <a:lnTo>
                    <a:pt x="1231708" y="384737"/>
                  </a:lnTo>
                  <a:lnTo>
                    <a:pt x="1231708" y="587937"/>
                  </a:lnTo>
                  <a:lnTo>
                    <a:pt x="1638108" y="293968"/>
                  </a:lnTo>
                  <a:close/>
                </a:path>
              </a:pathLst>
            </a:custGeom>
            <a:solidFill>
              <a:srgbClr val="315C73"/>
            </a:solidFill>
            <a:ln w="76200" cap="sq">
              <a:solidFill>
                <a:srgbClr val="000000"/>
              </a:solidFill>
              <a:prstDash val="solid"/>
              <a:miter/>
            </a:ln>
          </p:spPr>
        </p:sp>
        <p:sp>
          <p:nvSpPr>
            <p:cNvPr name="TextBox 6" id="6"/>
            <p:cNvSpPr txBox="true"/>
            <p:nvPr/>
          </p:nvSpPr>
          <p:spPr>
            <a:xfrm>
              <a:off x="0" y="165100"/>
              <a:ext cx="1536508" cy="219637"/>
            </a:xfrm>
            <a:prstGeom prst="rect">
              <a:avLst/>
            </a:prstGeom>
          </p:spPr>
          <p:txBody>
            <a:bodyPr anchor="ctr" rtlCol="false" tIns="50800" lIns="50800" bIns="50800" rIns="50800"/>
            <a:lstStyle/>
            <a:p>
              <a:pPr algn="ctr">
                <a:lnSpc>
                  <a:spcPts val="2057"/>
                </a:lnSpc>
              </a:pPr>
            </a:p>
          </p:txBody>
        </p:sp>
      </p:grpSp>
      <p:sp>
        <p:nvSpPr>
          <p:cNvPr name="Freeform 7" id="7"/>
          <p:cNvSpPr/>
          <p:nvPr/>
        </p:nvSpPr>
        <p:spPr>
          <a:xfrm flipH="false" flipV="false" rot="506410">
            <a:off x="5035954" y="2997847"/>
            <a:ext cx="4009313" cy="1641187"/>
          </a:xfrm>
          <a:custGeom>
            <a:avLst/>
            <a:gdLst/>
            <a:ahLst/>
            <a:cxnLst/>
            <a:rect r="r" b="b" t="t" l="l"/>
            <a:pathLst>
              <a:path h="1641187" w="4009313">
                <a:moveTo>
                  <a:pt x="0" y="0"/>
                </a:moveTo>
                <a:lnTo>
                  <a:pt x="4009313" y="0"/>
                </a:lnTo>
                <a:lnTo>
                  <a:pt x="4009313" y="1641187"/>
                </a:lnTo>
                <a:lnTo>
                  <a:pt x="0" y="1641187"/>
                </a:lnTo>
                <a:lnTo>
                  <a:pt x="0" y="0"/>
                </a:lnTo>
                <a:close/>
              </a:path>
            </a:pathLst>
          </a:custGeom>
          <a:blipFill>
            <a:blip r:embed="rId5"/>
            <a:stretch>
              <a:fillRect l="0" t="0" r="0" b="0"/>
            </a:stretch>
          </a:blipFill>
        </p:spPr>
      </p:sp>
      <p:sp>
        <p:nvSpPr>
          <p:cNvPr name="Freeform 8" id="8"/>
          <p:cNvSpPr/>
          <p:nvPr/>
        </p:nvSpPr>
        <p:spPr>
          <a:xfrm flipH="false" flipV="false" rot="-602524">
            <a:off x="4914336" y="3924579"/>
            <a:ext cx="3362045" cy="1470451"/>
          </a:xfrm>
          <a:custGeom>
            <a:avLst/>
            <a:gdLst/>
            <a:ahLst/>
            <a:cxnLst/>
            <a:rect r="r" b="b" t="t" l="l"/>
            <a:pathLst>
              <a:path h="1470451" w="3362045">
                <a:moveTo>
                  <a:pt x="0" y="0"/>
                </a:moveTo>
                <a:lnTo>
                  <a:pt x="3362045" y="0"/>
                </a:lnTo>
                <a:lnTo>
                  <a:pt x="3362045" y="1470451"/>
                </a:lnTo>
                <a:lnTo>
                  <a:pt x="0" y="1470451"/>
                </a:lnTo>
                <a:lnTo>
                  <a:pt x="0" y="0"/>
                </a:lnTo>
                <a:close/>
              </a:path>
            </a:pathLst>
          </a:custGeom>
          <a:blipFill>
            <a:blip r:embed="rId6"/>
            <a:stretch>
              <a:fillRect l="0" t="-9725" r="-11489" b="0"/>
            </a:stretch>
          </a:blipFill>
        </p:spPr>
      </p:sp>
      <p:sp>
        <p:nvSpPr>
          <p:cNvPr name="Freeform 9" id="9"/>
          <p:cNvSpPr/>
          <p:nvPr/>
        </p:nvSpPr>
        <p:spPr>
          <a:xfrm flipH="false" flipV="false" rot="1052260">
            <a:off x="4807965" y="5200865"/>
            <a:ext cx="3830573" cy="1552353"/>
          </a:xfrm>
          <a:custGeom>
            <a:avLst/>
            <a:gdLst/>
            <a:ahLst/>
            <a:cxnLst/>
            <a:rect r="r" b="b" t="t" l="l"/>
            <a:pathLst>
              <a:path h="1552353" w="3830573">
                <a:moveTo>
                  <a:pt x="0" y="0"/>
                </a:moveTo>
                <a:lnTo>
                  <a:pt x="3830573" y="0"/>
                </a:lnTo>
                <a:lnTo>
                  <a:pt x="3830573" y="1552353"/>
                </a:lnTo>
                <a:lnTo>
                  <a:pt x="0" y="1552353"/>
                </a:lnTo>
                <a:lnTo>
                  <a:pt x="0" y="0"/>
                </a:lnTo>
                <a:close/>
              </a:path>
            </a:pathLst>
          </a:custGeom>
          <a:blipFill>
            <a:blip r:embed="rId7"/>
            <a:stretch>
              <a:fillRect l="-18218" t="0" r="-21532" b="0"/>
            </a:stretch>
          </a:blipFill>
        </p:spPr>
      </p:sp>
      <p:sp>
        <p:nvSpPr>
          <p:cNvPr name="Freeform 10" id="10"/>
          <p:cNvSpPr/>
          <p:nvPr/>
        </p:nvSpPr>
        <p:spPr>
          <a:xfrm flipH="false" flipV="false" rot="0">
            <a:off x="3087921" y="8327328"/>
            <a:ext cx="1723966" cy="510241"/>
          </a:xfrm>
          <a:custGeom>
            <a:avLst/>
            <a:gdLst/>
            <a:ahLst/>
            <a:cxnLst/>
            <a:rect r="r" b="b" t="t" l="l"/>
            <a:pathLst>
              <a:path h="510241" w="1723966">
                <a:moveTo>
                  <a:pt x="0" y="0"/>
                </a:moveTo>
                <a:lnTo>
                  <a:pt x="1723966" y="0"/>
                </a:lnTo>
                <a:lnTo>
                  <a:pt x="1723966" y="510241"/>
                </a:lnTo>
                <a:lnTo>
                  <a:pt x="0" y="510241"/>
                </a:lnTo>
                <a:lnTo>
                  <a:pt x="0" y="0"/>
                </a:lnTo>
                <a:close/>
              </a:path>
            </a:pathLst>
          </a:custGeom>
          <a:blipFill>
            <a:blip r:embed="rId8"/>
            <a:stretch>
              <a:fillRect l="-7009" t="-42616" r="-93203" b="-41654"/>
            </a:stretch>
          </a:blipFill>
        </p:spPr>
      </p:sp>
      <p:sp>
        <p:nvSpPr>
          <p:cNvPr name="Freeform 11" id="11"/>
          <p:cNvSpPr/>
          <p:nvPr/>
        </p:nvSpPr>
        <p:spPr>
          <a:xfrm flipH="false" flipV="false" rot="0">
            <a:off x="11780155" y="8190437"/>
            <a:ext cx="6507845" cy="2062415"/>
          </a:xfrm>
          <a:custGeom>
            <a:avLst/>
            <a:gdLst/>
            <a:ahLst/>
            <a:cxnLst/>
            <a:rect r="r" b="b" t="t" l="l"/>
            <a:pathLst>
              <a:path h="2062415" w="6507845">
                <a:moveTo>
                  <a:pt x="0" y="0"/>
                </a:moveTo>
                <a:lnTo>
                  <a:pt x="6507845" y="0"/>
                </a:lnTo>
                <a:lnTo>
                  <a:pt x="6507845" y="2062415"/>
                </a:lnTo>
                <a:lnTo>
                  <a:pt x="0" y="2062415"/>
                </a:lnTo>
                <a:lnTo>
                  <a:pt x="0" y="0"/>
                </a:lnTo>
                <a:close/>
              </a:path>
            </a:pathLst>
          </a:custGeom>
          <a:blipFill>
            <a:blip r:embed="rId9"/>
            <a:stretch>
              <a:fillRect l="0" t="-9270" r="-4167" b="0"/>
            </a:stretch>
          </a:blipFill>
        </p:spPr>
      </p:sp>
      <p:grpSp>
        <p:nvGrpSpPr>
          <p:cNvPr name="Group 12" id="12"/>
          <p:cNvGrpSpPr/>
          <p:nvPr/>
        </p:nvGrpSpPr>
        <p:grpSpPr>
          <a:xfrm rot="0">
            <a:off x="5971468" y="8835535"/>
            <a:ext cx="5808687" cy="845530"/>
            <a:chOff x="0" y="0"/>
            <a:chExt cx="4538366" cy="660618"/>
          </a:xfrm>
        </p:grpSpPr>
        <p:sp>
          <p:nvSpPr>
            <p:cNvPr name="Freeform 13" id="13"/>
            <p:cNvSpPr/>
            <p:nvPr/>
          </p:nvSpPr>
          <p:spPr>
            <a:xfrm flipH="false" flipV="false" rot="0">
              <a:off x="0" y="655"/>
              <a:ext cx="4537732" cy="659308"/>
            </a:xfrm>
            <a:custGeom>
              <a:avLst/>
              <a:gdLst/>
              <a:ahLst/>
              <a:cxnLst/>
              <a:rect r="r" b="b" t="t" l="l"/>
              <a:pathLst>
                <a:path h="659308" w="4537732">
                  <a:moveTo>
                    <a:pt x="4537331" y="328814"/>
                  </a:moveTo>
                  <a:lnTo>
                    <a:pt x="4133000" y="186"/>
                  </a:lnTo>
                  <a:cubicBezTo>
                    <a:pt x="4132810" y="31"/>
                    <a:pt x="4132548" y="0"/>
                    <a:pt x="4132327" y="105"/>
                  </a:cubicBezTo>
                  <a:cubicBezTo>
                    <a:pt x="4132106" y="210"/>
                    <a:pt x="4131966" y="433"/>
                    <a:pt x="4131966" y="678"/>
                  </a:cubicBezTo>
                  <a:lnTo>
                    <a:pt x="4131966" y="201212"/>
                  </a:lnTo>
                  <a:cubicBezTo>
                    <a:pt x="4131966" y="201948"/>
                    <a:pt x="4131369" y="202545"/>
                    <a:pt x="4130633" y="202545"/>
                  </a:cubicBezTo>
                  <a:lnTo>
                    <a:pt x="1333" y="202545"/>
                  </a:lnTo>
                  <a:cubicBezTo>
                    <a:pt x="597" y="202545"/>
                    <a:pt x="0" y="203142"/>
                    <a:pt x="0" y="203878"/>
                  </a:cubicBezTo>
                  <a:lnTo>
                    <a:pt x="0" y="455430"/>
                  </a:lnTo>
                  <a:cubicBezTo>
                    <a:pt x="0" y="456167"/>
                    <a:pt x="597" y="456763"/>
                    <a:pt x="1333" y="456763"/>
                  </a:cubicBezTo>
                  <a:lnTo>
                    <a:pt x="4130633" y="456763"/>
                  </a:lnTo>
                  <a:cubicBezTo>
                    <a:pt x="4130986" y="456763"/>
                    <a:pt x="4131325" y="456904"/>
                    <a:pt x="4131575" y="457154"/>
                  </a:cubicBezTo>
                  <a:cubicBezTo>
                    <a:pt x="4131825" y="457404"/>
                    <a:pt x="4131966" y="457743"/>
                    <a:pt x="4131966" y="458096"/>
                  </a:cubicBezTo>
                  <a:lnTo>
                    <a:pt x="4131966" y="658630"/>
                  </a:lnTo>
                  <a:cubicBezTo>
                    <a:pt x="4131966" y="658875"/>
                    <a:pt x="4132106" y="659098"/>
                    <a:pt x="4132327" y="659203"/>
                  </a:cubicBezTo>
                  <a:cubicBezTo>
                    <a:pt x="4132548" y="659308"/>
                    <a:pt x="4132810" y="659277"/>
                    <a:pt x="4133000" y="659123"/>
                  </a:cubicBezTo>
                  <a:lnTo>
                    <a:pt x="4537331" y="330495"/>
                  </a:lnTo>
                  <a:cubicBezTo>
                    <a:pt x="4537584" y="330289"/>
                    <a:pt x="4537732" y="329980"/>
                    <a:pt x="4537732" y="329654"/>
                  </a:cubicBezTo>
                  <a:cubicBezTo>
                    <a:pt x="4537732" y="329328"/>
                    <a:pt x="4537584" y="329019"/>
                    <a:pt x="4537331" y="328814"/>
                  </a:cubicBezTo>
                  <a:close/>
                </a:path>
              </a:pathLst>
            </a:custGeom>
            <a:solidFill>
              <a:srgbClr val="315C73"/>
            </a:solidFill>
            <a:ln w="95250" cap="sq">
              <a:solidFill>
                <a:srgbClr val="000000"/>
              </a:solidFill>
              <a:prstDash val="solid"/>
              <a:miter/>
            </a:ln>
          </p:spPr>
        </p:sp>
        <p:sp>
          <p:nvSpPr>
            <p:cNvPr name="TextBox 14" id="14"/>
            <p:cNvSpPr txBox="true"/>
            <p:nvPr/>
          </p:nvSpPr>
          <p:spPr>
            <a:xfrm>
              <a:off x="0" y="165100"/>
              <a:ext cx="4436766" cy="292318"/>
            </a:xfrm>
            <a:prstGeom prst="rect">
              <a:avLst/>
            </a:prstGeom>
          </p:spPr>
          <p:txBody>
            <a:bodyPr anchor="ctr" rtlCol="false" tIns="50800" lIns="50800" bIns="50800" rIns="50800"/>
            <a:lstStyle/>
            <a:p>
              <a:pPr algn="ctr">
                <a:lnSpc>
                  <a:spcPts val="2057"/>
                </a:lnSpc>
              </a:pPr>
            </a:p>
          </p:txBody>
        </p:sp>
      </p:grpSp>
      <p:sp>
        <p:nvSpPr>
          <p:cNvPr name="Freeform 15" id="15"/>
          <p:cNvSpPr/>
          <p:nvPr/>
        </p:nvSpPr>
        <p:spPr>
          <a:xfrm flipH="false" flipV="false" rot="0">
            <a:off x="2200492" y="8837569"/>
            <a:ext cx="3376831" cy="1686993"/>
          </a:xfrm>
          <a:custGeom>
            <a:avLst/>
            <a:gdLst/>
            <a:ahLst/>
            <a:cxnLst/>
            <a:rect r="r" b="b" t="t" l="l"/>
            <a:pathLst>
              <a:path h="1686993" w="3376831">
                <a:moveTo>
                  <a:pt x="0" y="0"/>
                </a:moveTo>
                <a:lnTo>
                  <a:pt x="3376831" y="0"/>
                </a:lnTo>
                <a:lnTo>
                  <a:pt x="3376831" y="1686992"/>
                </a:lnTo>
                <a:lnTo>
                  <a:pt x="0" y="1686992"/>
                </a:lnTo>
                <a:lnTo>
                  <a:pt x="0" y="0"/>
                </a:lnTo>
                <a:close/>
              </a:path>
            </a:pathLst>
          </a:custGeom>
          <a:blipFill>
            <a:blip r:embed="rId10"/>
            <a:stretch>
              <a:fillRect l="0" t="0" r="0" b="0"/>
            </a:stretch>
          </a:blipFill>
        </p:spPr>
      </p:sp>
      <p:sp>
        <p:nvSpPr>
          <p:cNvPr name="Freeform 16" id="16"/>
          <p:cNvSpPr/>
          <p:nvPr/>
        </p:nvSpPr>
        <p:spPr>
          <a:xfrm flipH="false" flipV="false" rot="-916754">
            <a:off x="0" y="5145897"/>
            <a:ext cx="3207469" cy="2260671"/>
          </a:xfrm>
          <a:custGeom>
            <a:avLst/>
            <a:gdLst/>
            <a:ahLst/>
            <a:cxnLst/>
            <a:rect r="r" b="b" t="t" l="l"/>
            <a:pathLst>
              <a:path h="2260671" w="3207469">
                <a:moveTo>
                  <a:pt x="0" y="0"/>
                </a:moveTo>
                <a:lnTo>
                  <a:pt x="3207469" y="0"/>
                </a:lnTo>
                <a:lnTo>
                  <a:pt x="3207469" y="2260671"/>
                </a:lnTo>
                <a:lnTo>
                  <a:pt x="0" y="2260671"/>
                </a:lnTo>
                <a:lnTo>
                  <a:pt x="0" y="0"/>
                </a:lnTo>
                <a:close/>
              </a:path>
            </a:pathLst>
          </a:custGeom>
          <a:blipFill>
            <a:blip r:embed="rId11"/>
            <a:stretch>
              <a:fillRect l="0" t="0" r="0" b="0"/>
            </a:stretch>
          </a:blipFill>
        </p:spPr>
      </p:sp>
      <p:sp>
        <p:nvSpPr>
          <p:cNvPr name="Freeform 17" id="17"/>
          <p:cNvSpPr/>
          <p:nvPr/>
        </p:nvSpPr>
        <p:spPr>
          <a:xfrm flipH="false" flipV="false" rot="0">
            <a:off x="-799273" y="2974576"/>
            <a:ext cx="3920368" cy="2171321"/>
          </a:xfrm>
          <a:custGeom>
            <a:avLst/>
            <a:gdLst/>
            <a:ahLst/>
            <a:cxnLst/>
            <a:rect r="r" b="b" t="t" l="l"/>
            <a:pathLst>
              <a:path h="2171321" w="3920368">
                <a:moveTo>
                  <a:pt x="0" y="0"/>
                </a:moveTo>
                <a:lnTo>
                  <a:pt x="3920368" y="0"/>
                </a:lnTo>
                <a:lnTo>
                  <a:pt x="3920368" y="2171321"/>
                </a:lnTo>
                <a:lnTo>
                  <a:pt x="0" y="2171321"/>
                </a:lnTo>
                <a:lnTo>
                  <a:pt x="0" y="0"/>
                </a:lnTo>
                <a:close/>
              </a:path>
            </a:pathLst>
          </a:custGeom>
          <a:blipFill>
            <a:blip r:embed="rId12"/>
            <a:stretch>
              <a:fillRect l="0" t="0" r="0" b="0"/>
            </a:stretch>
          </a:blipFill>
        </p:spPr>
      </p:sp>
      <p:sp>
        <p:nvSpPr>
          <p:cNvPr name="Freeform 18" id="18"/>
          <p:cNvSpPr/>
          <p:nvPr/>
        </p:nvSpPr>
        <p:spPr>
          <a:xfrm flipH="false" flipV="false" rot="-662108">
            <a:off x="1887965" y="2319455"/>
            <a:ext cx="1515412" cy="2646529"/>
          </a:xfrm>
          <a:custGeom>
            <a:avLst/>
            <a:gdLst/>
            <a:ahLst/>
            <a:cxnLst/>
            <a:rect r="r" b="b" t="t" l="l"/>
            <a:pathLst>
              <a:path h="2646529" w="1515412">
                <a:moveTo>
                  <a:pt x="0" y="0"/>
                </a:moveTo>
                <a:lnTo>
                  <a:pt x="1515411" y="0"/>
                </a:lnTo>
                <a:lnTo>
                  <a:pt x="1515411" y="2646529"/>
                </a:lnTo>
                <a:lnTo>
                  <a:pt x="0" y="2646529"/>
                </a:lnTo>
                <a:lnTo>
                  <a:pt x="0" y="0"/>
                </a:lnTo>
                <a:close/>
              </a:path>
            </a:pathLst>
          </a:custGeom>
          <a:blipFill>
            <a:blip r:embed="rId13"/>
            <a:stretch>
              <a:fillRect l="0" t="-4728" r="0" b="-16154"/>
            </a:stretch>
          </a:blipFill>
        </p:spPr>
      </p:sp>
      <p:sp>
        <p:nvSpPr>
          <p:cNvPr name="TextBox 19" id="19"/>
          <p:cNvSpPr txBox="true"/>
          <p:nvPr/>
        </p:nvSpPr>
        <p:spPr>
          <a:xfrm rot="0">
            <a:off x="11040094" y="1535048"/>
            <a:ext cx="6074021" cy="1576069"/>
          </a:xfrm>
          <a:prstGeom prst="rect">
            <a:avLst/>
          </a:prstGeom>
        </p:spPr>
        <p:txBody>
          <a:bodyPr anchor="t" rtlCol="false" tIns="0" lIns="0" bIns="0" rIns="0">
            <a:spAutoFit/>
          </a:bodyPr>
          <a:lstStyle/>
          <a:p>
            <a:pPr algn="ctr">
              <a:lnSpc>
                <a:spcPts val="12880"/>
              </a:lnSpc>
            </a:pPr>
            <a:r>
              <a:rPr lang="en-US" sz="9200">
                <a:solidFill>
                  <a:srgbClr val="315C73"/>
                </a:solidFill>
                <a:latin typeface="Gagalin"/>
                <a:ea typeface="Gagalin"/>
                <a:cs typeface="Gagalin"/>
                <a:sym typeface="Gagalin"/>
              </a:rPr>
              <a:t>Trend Lens</a:t>
            </a:r>
          </a:p>
        </p:txBody>
      </p:sp>
      <p:sp>
        <p:nvSpPr>
          <p:cNvPr name="TextBox 20" id="20"/>
          <p:cNvSpPr txBox="true"/>
          <p:nvPr/>
        </p:nvSpPr>
        <p:spPr>
          <a:xfrm rot="0">
            <a:off x="9917877" y="5762423"/>
            <a:ext cx="8431008" cy="2113355"/>
          </a:xfrm>
          <a:prstGeom prst="rect">
            <a:avLst/>
          </a:prstGeom>
        </p:spPr>
        <p:txBody>
          <a:bodyPr anchor="t" rtlCol="false" tIns="0" lIns="0" bIns="0" rIns="0">
            <a:spAutoFit/>
          </a:bodyPr>
          <a:lstStyle/>
          <a:p>
            <a:pPr algn="ctr">
              <a:lnSpc>
                <a:spcPts val="4405"/>
              </a:lnSpc>
            </a:pPr>
            <a:r>
              <a:rPr lang="en-US" sz="3147" u="sng">
                <a:solidFill>
                  <a:srgbClr val="000000"/>
                </a:solidFill>
                <a:latin typeface="Canva Sans Bold Italics"/>
                <a:ea typeface="Canva Sans Bold Italics"/>
                <a:cs typeface="Canva Sans Bold Italics"/>
                <a:sym typeface="Canva Sans Bold Italics"/>
              </a:rPr>
              <a:t>Team details:</a:t>
            </a:r>
          </a:p>
          <a:p>
            <a:pPr algn="ctr">
              <a:lnSpc>
                <a:spcPts val="4125"/>
              </a:lnSpc>
            </a:pPr>
            <a:r>
              <a:rPr lang="en-US" sz="2947">
                <a:solidFill>
                  <a:srgbClr val="000000"/>
                </a:solidFill>
                <a:latin typeface="Canva Sans Bold"/>
                <a:ea typeface="Canva Sans Bold"/>
                <a:cs typeface="Canva Sans Bold"/>
                <a:sym typeface="Canva Sans Bold"/>
              </a:rPr>
              <a:t>Members- Riya Kumari,Khushi Chaudhary</a:t>
            </a:r>
          </a:p>
          <a:p>
            <a:pPr algn="ctr">
              <a:lnSpc>
                <a:spcPts val="4125"/>
              </a:lnSpc>
            </a:pPr>
            <a:r>
              <a:rPr lang="en-US" sz="2947">
                <a:solidFill>
                  <a:srgbClr val="000000"/>
                </a:solidFill>
                <a:latin typeface="Canva Sans Bold"/>
                <a:ea typeface="Canva Sans Bold"/>
                <a:cs typeface="Canva Sans Bold"/>
                <a:sym typeface="Canva Sans Bold"/>
              </a:rPr>
              <a:t>Topic-Trend Identification and Trend Centric Recommendations</a:t>
            </a:r>
          </a:p>
        </p:txBody>
      </p:sp>
      <p:sp>
        <p:nvSpPr>
          <p:cNvPr name="TextBox 21" id="21"/>
          <p:cNvSpPr txBox="true"/>
          <p:nvPr/>
        </p:nvSpPr>
        <p:spPr>
          <a:xfrm rot="0">
            <a:off x="9915525" y="3252338"/>
            <a:ext cx="8203367" cy="1891162"/>
          </a:xfrm>
          <a:prstGeom prst="rect">
            <a:avLst/>
          </a:prstGeom>
        </p:spPr>
        <p:txBody>
          <a:bodyPr anchor="t" rtlCol="false" tIns="0" lIns="0" bIns="0" rIns="0">
            <a:spAutoFit/>
          </a:bodyPr>
          <a:lstStyle/>
          <a:p>
            <a:pPr algn="ctr">
              <a:lnSpc>
                <a:spcPts val="7587"/>
              </a:lnSpc>
            </a:pPr>
            <a:r>
              <a:rPr lang="en-US" sz="5419">
                <a:solidFill>
                  <a:srgbClr val="315C73"/>
                </a:solidFill>
                <a:latin typeface="Gagalin"/>
                <a:ea typeface="Gagalin"/>
                <a:cs typeface="Gagalin"/>
                <a:sym typeface="Gagalin"/>
              </a:rPr>
              <a:t>Identify The Trends and Get Recommendation</a:t>
            </a:r>
          </a:p>
        </p:txBody>
      </p:sp>
      <p:sp>
        <p:nvSpPr>
          <p:cNvPr name="TextBox 22" id="22"/>
          <p:cNvSpPr txBox="true"/>
          <p:nvPr/>
        </p:nvSpPr>
        <p:spPr>
          <a:xfrm rot="0">
            <a:off x="11657435" y="5088747"/>
            <a:ext cx="4839337" cy="521275"/>
          </a:xfrm>
          <a:prstGeom prst="rect">
            <a:avLst/>
          </a:prstGeom>
        </p:spPr>
        <p:txBody>
          <a:bodyPr anchor="t" rtlCol="false" tIns="0" lIns="0" bIns="0" rIns="0">
            <a:spAutoFit/>
          </a:bodyPr>
          <a:lstStyle/>
          <a:p>
            <a:pPr algn="ctr">
              <a:lnSpc>
                <a:spcPts val="4343"/>
              </a:lnSpc>
            </a:pPr>
            <a:r>
              <a:rPr lang="en-US" sz="3102" u="sng">
                <a:solidFill>
                  <a:srgbClr val="000000"/>
                </a:solidFill>
                <a:latin typeface="Canva Sans Bold Italics"/>
                <a:ea typeface="Canva Sans Bold Italics"/>
                <a:cs typeface="Canva Sans Bold Italics"/>
                <a:sym typeface="Canva Sans Bold Italics"/>
              </a:rPr>
              <a:t>Team Name: </a:t>
            </a:r>
            <a:r>
              <a:rPr lang="en-US" sz="3102">
                <a:solidFill>
                  <a:srgbClr val="000000"/>
                </a:solidFill>
                <a:latin typeface="Canva Sans Bold"/>
                <a:ea typeface="Canva Sans Bold"/>
                <a:cs typeface="Canva Sans Bold"/>
                <a:sym typeface="Canva Sans Bold"/>
              </a:rPr>
              <a:t>Hercode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sp>
        <p:nvSpPr>
          <p:cNvPr name="Freeform 2" id="2"/>
          <p:cNvSpPr/>
          <p:nvPr/>
        </p:nvSpPr>
        <p:spPr>
          <a:xfrm flipH="false" flipV="false" rot="714201">
            <a:off x="458642" y="77992"/>
            <a:ext cx="6421679" cy="4276938"/>
          </a:xfrm>
          <a:custGeom>
            <a:avLst/>
            <a:gdLst/>
            <a:ahLst/>
            <a:cxnLst/>
            <a:rect r="r" b="b" t="t" l="l"/>
            <a:pathLst>
              <a:path h="4276938" w="6421679">
                <a:moveTo>
                  <a:pt x="0" y="0"/>
                </a:moveTo>
                <a:lnTo>
                  <a:pt x="6421679" y="0"/>
                </a:lnTo>
                <a:lnTo>
                  <a:pt x="6421679" y="4276938"/>
                </a:lnTo>
                <a:lnTo>
                  <a:pt x="0" y="4276938"/>
                </a:lnTo>
                <a:lnTo>
                  <a:pt x="0" y="0"/>
                </a:lnTo>
                <a:close/>
              </a:path>
            </a:pathLst>
          </a:custGeom>
          <a:blipFill>
            <a:blip r:embed="rId2"/>
            <a:stretch>
              <a:fillRect l="0" t="0" r="0" b="0"/>
            </a:stretch>
          </a:blipFill>
        </p:spPr>
      </p:sp>
      <p:sp>
        <p:nvSpPr>
          <p:cNvPr name="Freeform 3" id="3"/>
          <p:cNvSpPr/>
          <p:nvPr/>
        </p:nvSpPr>
        <p:spPr>
          <a:xfrm flipH="false" flipV="false" rot="-561120">
            <a:off x="77651" y="3108524"/>
            <a:ext cx="4480514" cy="3360385"/>
          </a:xfrm>
          <a:custGeom>
            <a:avLst/>
            <a:gdLst/>
            <a:ahLst/>
            <a:cxnLst/>
            <a:rect r="r" b="b" t="t" l="l"/>
            <a:pathLst>
              <a:path h="3360385" w="4480514">
                <a:moveTo>
                  <a:pt x="0" y="0"/>
                </a:moveTo>
                <a:lnTo>
                  <a:pt x="4480514" y="0"/>
                </a:lnTo>
                <a:lnTo>
                  <a:pt x="4480514" y="3360385"/>
                </a:lnTo>
                <a:lnTo>
                  <a:pt x="0" y="3360385"/>
                </a:lnTo>
                <a:lnTo>
                  <a:pt x="0" y="0"/>
                </a:lnTo>
                <a:close/>
              </a:path>
            </a:pathLst>
          </a:custGeom>
          <a:blipFill>
            <a:blip r:embed="rId3"/>
            <a:stretch>
              <a:fillRect l="0" t="0" r="0" b="0"/>
            </a:stretch>
          </a:blipFill>
        </p:spPr>
      </p:sp>
      <p:sp>
        <p:nvSpPr>
          <p:cNvPr name="Freeform 4" id="4"/>
          <p:cNvSpPr/>
          <p:nvPr/>
        </p:nvSpPr>
        <p:spPr>
          <a:xfrm flipH="false" flipV="false" rot="0">
            <a:off x="3260673" y="4637376"/>
            <a:ext cx="3636321" cy="4491292"/>
          </a:xfrm>
          <a:custGeom>
            <a:avLst/>
            <a:gdLst/>
            <a:ahLst/>
            <a:cxnLst/>
            <a:rect r="r" b="b" t="t" l="l"/>
            <a:pathLst>
              <a:path h="4491292" w="3636321">
                <a:moveTo>
                  <a:pt x="0" y="0"/>
                </a:moveTo>
                <a:lnTo>
                  <a:pt x="3636320" y="0"/>
                </a:lnTo>
                <a:lnTo>
                  <a:pt x="3636320" y="4491293"/>
                </a:lnTo>
                <a:lnTo>
                  <a:pt x="0" y="4491293"/>
                </a:lnTo>
                <a:lnTo>
                  <a:pt x="0" y="0"/>
                </a:lnTo>
                <a:close/>
              </a:path>
            </a:pathLst>
          </a:custGeom>
          <a:blipFill>
            <a:blip r:embed="rId4"/>
            <a:stretch>
              <a:fillRect l="-10916" t="0" r="-12595" b="0"/>
            </a:stretch>
          </a:blipFill>
        </p:spPr>
      </p:sp>
      <p:sp>
        <p:nvSpPr>
          <p:cNvPr name="Freeform 5" id="5"/>
          <p:cNvSpPr/>
          <p:nvPr/>
        </p:nvSpPr>
        <p:spPr>
          <a:xfrm flipH="false" flipV="false" rot="1717646">
            <a:off x="-222533" y="5846566"/>
            <a:ext cx="4502531" cy="3325441"/>
          </a:xfrm>
          <a:custGeom>
            <a:avLst/>
            <a:gdLst/>
            <a:ahLst/>
            <a:cxnLst/>
            <a:rect r="r" b="b" t="t" l="l"/>
            <a:pathLst>
              <a:path h="3325441" w="4502531">
                <a:moveTo>
                  <a:pt x="0" y="0"/>
                </a:moveTo>
                <a:lnTo>
                  <a:pt x="4502531" y="0"/>
                </a:lnTo>
                <a:lnTo>
                  <a:pt x="4502531" y="3325441"/>
                </a:lnTo>
                <a:lnTo>
                  <a:pt x="0" y="3325441"/>
                </a:lnTo>
                <a:lnTo>
                  <a:pt x="0" y="0"/>
                </a:lnTo>
                <a:close/>
              </a:path>
            </a:pathLst>
          </a:custGeom>
          <a:blipFill>
            <a:blip r:embed="rId5"/>
            <a:stretch>
              <a:fillRect l="0" t="0" r="0" b="0"/>
            </a:stretch>
          </a:blipFill>
        </p:spPr>
      </p:sp>
      <p:sp>
        <p:nvSpPr>
          <p:cNvPr name="TextBox 6" id="6"/>
          <p:cNvSpPr txBox="true"/>
          <p:nvPr/>
        </p:nvSpPr>
        <p:spPr>
          <a:xfrm rot="0">
            <a:off x="9144000" y="680777"/>
            <a:ext cx="72630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ea typeface="Canva Sans Bold"/>
                <a:cs typeface="Canva Sans Bold"/>
                <a:sym typeface="Canva Sans Bold"/>
              </a:rPr>
              <a:t>The Problem</a:t>
            </a:r>
          </a:p>
        </p:txBody>
      </p:sp>
      <p:sp>
        <p:nvSpPr>
          <p:cNvPr name="TextBox 7" id="7"/>
          <p:cNvSpPr txBox="true"/>
          <p:nvPr/>
        </p:nvSpPr>
        <p:spPr>
          <a:xfrm rot="0">
            <a:off x="7647894" y="2709665"/>
            <a:ext cx="10255264" cy="3798272"/>
          </a:xfrm>
          <a:prstGeom prst="rect">
            <a:avLst/>
          </a:prstGeom>
        </p:spPr>
        <p:txBody>
          <a:bodyPr anchor="t" rtlCol="false" tIns="0" lIns="0" bIns="0" rIns="0">
            <a:spAutoFit/>
          </a:bodyPr>
          <a:lstStyle/>
          <a:p>
            <a:pPr algn="ctr" marL="585463" indent="-292731" lvl="1">
              <a:lnSpc>
                <a:spcPts val="3796"/>
              </a:lnSpc>
              <a:buFont typeface="Arial"/>
              <a:buChar char="•"/>
            </a:pPr>
            <a:r>
              <a:rPr lang="en-US" sz="2711">
                <a:solidFill>
                  <a:srgbClr val="FFFFFF"/>
                </a:solidFill>
                <a:latin typeface="Canva Sans"/>
                <a:ea typeface="Canva Sans"/>
                <a:cs typeface="Canva Sans"/>
                <a:sym typeface="Canva Sans"/>
              </a:rPr>
              <a:t>  As the influence of social media continues to grow, especially among the youth, staying updated with the latest trends has become crucial for businesses. </a:t>
            </a:r>
          </a:p>
          <a:p>
            <a:pPr algn="ctr">
              <a:lnSpc>
                <a:spcPts val="3796"/>
              </a:lnSpc>
            </a:pPr>
          </a:p>
          <a:p>
            <a:pPr algn="ctr" marL="585463" indent="-292731" lvl="1">
              <a:lnSpc>
                <a:spcPts val="3796"/>
              </a:lnSpc>
              <a:buFont typeface="Arial"/>
              <a:buChar char="•"/>
            </a:pPr>
            <a:r>
              <a:rPr lang="en-US" sz="2711">
                <a:solidFill>
                  <a:srgbClr val="FFFFFF"/>
                </a:solidFill>
                <a:latin typeface="Canva Sans"/>
                <a:ea typeface="Canva Sans"/>
                <a:cs typeface="Canva Sans"/>
                <a:sym typeface="Canva Sans"/>
              </a:rPr>
              <a:t>The fashion and lifestyle choices of young people are heavily influenced by what they see on platforms like Instagram, YouTube, Twitter, and Facebook.</a:t>
            </a:r>
          </a:p>
          <a:p>
            <a:pPr algn="ctr">
              <a:lnSpc>
                <a:spcPts val="3796"/>
              </a:lnSpc>
            </a:pPr>
          </a:p>
        </p:txBody>
      </p:sp>
      <p:sp>
        <p:nvSpPr>
          <p:cNvPr name="TextBox 8" id="8"/>
          <p:cNvSpPr txBox="true"/>
          <p:nvPr/>
        </p:nvSpPr>
        <p:spPr>
          <a:xfrm rot="0">
            <a:off x="7647894" y="6450787"/>
            <a:ext cx="10255264" cy="3322421"/>
          </a:xfrm>
          <a:prstGeom prst="rect">
            <a:avLst/>
          </a:prstGeom>
        </p:spPr>
        <p:txBody>
          <a:bodyPr anchor="t" rtlCol="false" tIns="0" lIns="0" bIns="0" rIns="0">
            <a:spAutoFit/>
          </a:bodyPr>
          <a:lstStyle/>
          <a:p>
            <a:pPr algn="ctr" marL="582075" indent="-291038" lvl="1">
              <a:lnSpc>
                <a:spcPts val="3774"/>
              </a:lnSpc>
              <a:buFont typeface="Arial"/>
              <a:buChar char="•"/>
            </a:pPr>
            <a:r>
              <a:rPr lang="en-US" sz="2696">
                <a:solidFill>
                  <a:srgbClr val="FFFFFF"/>
                </a:solidFill>
                <a:latin typeface="Canva Sans"/>
                <a:ea typeface="Canva Sans"/>
                <a:cs typeface="Canva Sans"/>
                <a:sym typeface="Canva Sans"/>
              </a:rPr>
              <a:t>Youth are increasingly driven by the latest trends they observe on social media. However, it’s challenging for businesses to keep up with these rapidly changing trends.</a:t>
            </a:r>
          </a:p>
          <a:p>
            <a:pPr algn="ctr">
              <a:lnSpc>
                <a:spcPts val="3774"/>
              </a:lnSpc>
            </a:pPr>
            <a:r>
              <a:rPr lang="en-US" sz="2696">
                <a:solidFill>
                  <a:srgbClr val="FFFFFF"/>
                </a:solidFill>
                <a:latin typeface="Canva Sans"/>
                <a:ea typeface="Canva Sans"/>
                <a:cs typeface="Canva Sans"/>
                <a:sym typeface="Canva Sans"/>
              </a:rPr>
              <a:t> </a:t>
            </a:r>
          </a:p>
          <a:p>
            <a:pPr algn="ctr" marL="582075" indent="-291038" lvl="1">
              <a:lnSpc>
                <a:spcPts val="3774"/>
              </a:lnSpc>
              <a:buFont typeface="Arial"/>
              <a:buChar char="•"/>
            </a:pPr>
            <a:r>
              <a:rPr lang="en-US" sz="2696">
                <a:solidFill>
                  <a:srgbClr val="FFFFFF"/>
                </a:solidFill>
                <a:latin typeface="Canva Sans"/>
                <a:ea typeface="Canva Sans"/>
                <a:cs typeface="Canva Sans"/>
                <a:sym typeface="Canva Sans"/>
              </a:rPr>
              <a:t>Traditional market research methods are often too slow to capture the fast pace of these trends, leading to missed opportunities and outdated products.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sp>
        <p:nvSpPr>
          <p:cNvPr name="Freeform 2" id="2"/>
          <p:cNvSpPr/>
          <p:nvPr/>
        </p:nvSpPr>
        <p:spPr>
          <a:xfrm flipH="false" flipV="false" rot="0">
            <a:off x="4321570" y="93281"/>
            <a:ext cx="901370" cy="894740"/>
          </a:xfrm>
          <a:custGeom>
            <a:avLst/>
            <a:gdLst/>
            <a:ahLst/>
            <a:cxnLst/>
            <a:rect r="r" b="b" t="t" l="l"/>
            <a:pathLst>
              <a:path h="894740" w="901370">
                <a:moveTo>
                  <a:pt x="0" y="0"/>
                </a:moveTo>
                <a:lnTo>
                  <a:pt x="901371" y="0"/>
                </a:lnTo>
                <a:lnTo>
                  <a:pt x="901371" y="894740"/>
                </a:lnTo>
                <a:lnTo>
                  <a:pt x="0" y="894740"/>
                </a:lnTo>
                <a:lnTo>
                  <a:pt x="0" y="0"/>
                </a:lnTo>
                <a:close/>
              </a:path>
            </a:pathLst>
          </a:custGeom>
          <a:blipFill>
            <a:blip r:embed="rId2"/>
            <a:stretch>
              <a:fillRect l="0" t="-5274" r="0" b="0"/>
            </a:stretch>
          </a:blipFill>
        </p:spPr>
      </p:sp>
      <p:sp>
        <p:nvSpPr>
          <p:cNvPr name="AutoShape 3" id="3"/>
          <p:cNvSpPr/>
          <p:nvPr/>
        </p:nvSpPr>
        <p:spPr>
          <a:xfrm flipH="true">
            <a:off x="2961161" y="988021"/>
            <a:ext cx="1811095" cy="558763"/>
          </a:xfrm>
          <a:prstGeom prst="line">
            <a:avLst/>
          </a:prstGeom>
          <a:ln cap="flat" w="123825">
            <a:solidFill>
              <a:srgbClr val="FFFFFF"/>
            </a:solidFill>
            <a:prstDash val="solid"/>
            <a:headEnd type="none" len="sm" w="sm"/>
            <a:tailEnd type="arrow" len="sm" w="med"/>
          </a:ln>
        </p:spPr>
      </p:sp>
      <p:sp>
        <p:nvSpPr>
          <p:cNvPr name="AutoShape 4" id="4"/>
          <p:cNvSpPr/>
          <p:nvPr/>
        </p:nvSpPr>
        <p:spPr>
          <a:xfrm>
            <a:off x="8985256" y="2184784"/>
            <a:ext cx="0" cy="2478806"/>
          </a:xfrm>
          <a:prstGeom prst="line">
            <a:avLst/>
          </a:prstGeom>
          <a:ln cap="flat" w="247650">
            <a:solidFill>
              <a:srgbClr val="FFFFFF"/>
            </a:solidFill>
            <a:prstDash val="solid"/>
            <a:headEnd type="none" len="sm" w="sm"/>
            <a:tailEnd type="triangle" len="med" w="lg"/>
          </a:ln>
        </p:spPr>
      </p:sp>
      <p:sp>
        <p:nvSpPr>
          <p:cNvPr name="Freeform 5" id="5"/>
          <p:cNvSpPr/>
          <p:nvPr/>
        </p:nvSpPr>
        <p:spPr>
          <a:xfrm flipH="false" flipV="false" rot="0">
            <a:off x="222870" y="1546783"/>
            <a:ext cx="5476581" cy="2849807"/>
          </a:xfrm>
          <a:custGeom>
            <a:avLst/>
            <a:gdLst/>
            <a:ahLst/>
            <a:cxnLst/>
            <a:rect r="r" b="b" t="t" l="l"/>
            <a:pathLst>
              <a:path h="2849807" w="5476581">
                <a:moveTo>
                  <a:pt x="0" y="0"/>
                </a:moveTo>
                <a:lnTo>
                  <a:pt x="5476581" y="0"/>
                </a:lnTo>
                <a:lnTo>
                  <a:pt x="5476581" y="2849807"/>
                </a:lnTo>
                <a:lnTo>
                  <a:pt x="0" y="2849807"/>
                </a:lnTo>
                <a:lnTo>
                  <a:pt x="0" y="0"/>
                </a:lnTo>
                <a:close/>
              </a:path>
            </a:pathLst>
          </a:custGeom>
          <a:blipFill>
            <a:blip r:embed="rId3"/>
            <a:stretch>
              <a:fillRect l="0" t="-21518" r="0" b="-21518"/>
            </a:stretch>
          </a:blipFill>
        </p:spPr>
      </p:sp>
      <p:sp>
        <p:nvSpPr>
          <p:cNvPr name="Freeform 6" id="6"/>
          <p:cNvSpPr/>
          <p:nvPr/>
        </p:nvSpPr>
        <p:spPr>
          <a:xfrm flipH="false" flipV="false" rot="0">
            <a:off x="0" y="4608253"/>
            <a:ext cx="792801" cy="792801"/>
          </a:xfrm>
          <a:custGeom>
            <a:avLst/>
            <a:gdLst/>
            <a:ahLst/>
            <a:cxnLst/>
            <a:rect r="r" b="b" t="t" l="l"/>
            <a:pathLst>
              <a:path h="792801" w="792801">
                <a:moveTo>
                  <a:pt x="0" y="0"/>
                </a:moveTo>
                <a:lnTo>
                  <a:pt x="792801" y="0"/>
                </a:lnTo>
                <a:lnTo>
                  <a:pt x="792801" y="792801"/>
                </a:lnTo>
                <a:lnTo>
                  <a:pt x="0" y="792801"/>
                </a:lnTo>
                <a:lnTo>
                  <a:pt x="0" y="0"/>
                </a:lnTo>
                <a:close/>
              </a:path>
            </a:pathLst>
          </a:custGeom>
          <a:blipFill>
            <a:blip r:embed="rId4"/>
            <a:stretch>
              <a:fillRect l="0" t="0" r="0" b="0"/>
            </a:stretch>
          </a:blipFill>
        </p:spPr>
      </p:sp>
      <p:sp>
        <p:nvSpPr>
          <p:cNvPr name="Freeform 7" id="7"/>
          <p:cNvSpPr/>
          <p:nvPr/>
        </p:nvSpPr>
        <p:spPr>
          <a:xfrm flipH="false" flipV="false" rot="2184614">
            <a:off x="1530968" y="4814812"/>
            <a:ext cx="880506" cy="755620"/>
          </a:xfrm>
          <a:custGeom>
            <a:avLst/>
            <a:gdLst/>
            <a:ahLst/>
            <a:cxnLst/>
            <a:rect r="r" b="b" t="t" l="l"/>
            <a:pathLst>
              <a:path h="755620" w="880506">
                <a:moveTo>
                  <a:pt x="0" y="0"/>
                </a:moveTo>
                <a:lnTo>
                  <a:pt x="880505" y="0"/>
                </a:lnTo>
                <a:lnTo>
                  <a:pt x="880505" y="755620"/>
                </a:lnTo>
                <a:lnTo>
                  <a:pt x="0" y="755620"/>
                </a:lnTo>
                <a:lnTo>
                  <a:pt x="0" y="0"/>
                </a:lnTo>
                <a:close/>
              </a:path>
            </a:pathLst>
          </a:custGeom>
          <a:blipFill>
            <a:blip r:embed="rId5"/>
            <a:stretch>
              <a:fillRect l="-15000" t="-28640" r="0" b="-21319"/>
            </a:stretch>
          </a:blipFill>
        </p:spPr>
      </p:sp>
      <p:sp>
        <p:nvSpPr>
          <p:cNvPr name="Freeform 8" id="8"/>
          <p:cNvSpPr/>
          <p:nvPr/>
        </p:nvSpPr>
        <p:spPr>
          <a:xfrm flipH="false" flipV="false" rot="0">
            <a:off x="-18361" y="8141728"/>
            <a:ext cx="3860289" cy="2145272"/>
          </a:xfrm>
          <a:custGeom>
            <a:avLst/>
            <a:gdLst/>
            <a:ahLst/>
            <a:cxnLst/>
            <a:rect r="r" b="b" t="t" l="l"/>
            <a:pathLst>
              <a:path h="2145272" w="3860289">
                <a:moveTo>
                  <a:pt x="0" y="0"/>
                </a:moveTo>
                <a:lnTo>
                  <a:pt x="3860290" y="0"/>
                </a:lnTo>
                <a:lnTo>
                  <a:pt x="3860290" y="2145272"/>
                </a:lnTo>
                <a:lnTo>
                  <a:pt x="0" y="2145272"/>
                </a:lnTo>
                <a:lnTo>
                  <a:pt x="0" y="0"/>
                </a:lnTo>
                <a:close/>
              </a:path>
            </a:pathLst>
          </a:custGeom>
          <a:blipFill>
            <a:blip r:embed="rId6"/>
            <a:stretch>
              <a:fillRect l="0" t="0" r="-5897" b="0"/>
            </a:stretch>
          </a:blipFill>
        </p:spPr>
      </p:sp>
      <p:sp>
        <p:nvSpPr>
          <p:cNvPr name="Freeform 9" id="9"/>
          <p:cNvSpPr/>
          <p:nvPr/>
        </p:nvSpPr>
        <p:spPr>
          <a:xfrm flipH="false" flipV="false" rot="0">
            <a:off x="4895223" y="7420947"/>
            <a:ext cx="4273914" cy="2145272"/>
          </a:xfrm>
          <a:custGeom>
            <a:avLst/>
            <a:gdLst/>
            <a:ahLst/>
            <a:cxnLst/>
            <a:rect r="r" b="b" t="t" l="l"/>
            <a:pathLst>
              <a:path h="2145272" w="4273914">
                <a:moveTo>
                  <a:pt x="0" y="0"/>
                </a:moveTo>
                <a:lnTo>
                  <a:pt x="4273914" y="0"/>
                </a:lnTo>
                <a:lnTo>
                  <a:pt x="4273914" y="2145272"/>
                </a:lnTo>
                <a:lnTo>
                  <a:pt x="0" y="2145272"/>
                </a:lnTo>
                <a:lnTo>
                  <a:pt x="0" y="0"/>
                </a:lnTo>
                <a:close/>
              </a:path>
            </a:pathLst>
          </a:custGeom>
          <a:blipFill>
            <a:blip r:embed="rId7"/>
            <a:stretch>
              <a:fillRect l="0" t="0" r="0" b="0"/>
            </a:stretch>
          </a:blipFill>
        </p:spPr>
      </p:sp>
      <p:sp>
        <p:nvSpPr>
          <p:cNvPr name="Freeform 10" id="10"/>
          <p:cNvSpPr/>
          <p:nvPr/>
        </p:nvSpPr>
        <p:spPr>
          <a:xfrm flipH="false" flipV="false" rot="0">
            <a:off x="2961161" y="4861236"/>
            <a:ext cx="4071019" cy="2150135"/>
          </a:xfrm>
          <a:custGeom>
            <a:avLst/>
            <a:gdLst/>
            <a:ahLst/>
            <a:cxnLst/>
            <a:rect r="r" b="b" t="t" l="l"/>
            <a:pathLst>
              <a:path h="2150135" w="4071019">
                <a:moveTo>
                  <a:pt x="0" y="0"/>
                </a:moveTo>
                <a:lnTo>
                  <a:pt x="4071019" y="0"/>
                </a:lnTo>
                <a:lnTo>
                  <a:pt x="4071019" y="2150136"/>
                </a:lnTo>
                <a:lnTo>
                  <a:pt x="0" y="2150136"/>
                </a:lnTo>
                <a:lnTo>
                  <a:pt x="0" y="0"/>
                </a:lnTo>
                <a:close/>
              </a:path>
            </a:pathLst>
          </a:custGeom>
          <a:blipFill>
            <a:blip r:embed="rId8"/>
            <a:stretch>
              <a:fillRect l="0" t="0" r="0" b="0"/>
            </a:stretch>
          </a:blipFill>
        </p:spPr>
      </p:sp>
      <p:sp>
        <p:nvSpPr>
          <p:cNvPr name="TextBox 11" id="11"/>
          <p:cNvSpPr txBox="true"/>
          <p:nvPr/>
        </p:nvSpPr>
        <p:spPr>
          <a:xfrm rot="0">
            <a:off x="0" y="7652841"/>
            <a:ext cx="3690892" cy="492519"/>
          </a:xfrm>
          <a:prstGeom prst="rect">
            <a:avLst/>
          </a:prstGeom>
        </p:spPr>
        <p:txBody>
          <a:bodyPr anchor="t" rtlCol="false" tIns="0" lIns="0" bIns="0" rIns="0">
            <a:spAutoFit/>
          </a:bodyPr>
          <a:lstStyle/>
          <a:p>
            <a:pPr algn="ctr">
              <a:lnSpc>
                <a:spcPts val="4090"/>
              </a:lnSpc>
            </a:pPr>
            <a:r>
              <a:rPr lang="en-US" sz="2921">
                <a:solidFill>
                  <a:srgbClr val="FFFFFF"/>
                </a:solidFill>
                <a:latin typeface="Canva Sans Bold"/>
                <a:ea typeface="Canva Sans Bold"/>
                <a:cs typeface="Canva Sans Bold"/>
                <a:sym typeface="Canva Sans Bold"/>
              </a:rPr>
              <a:t>Movie centric query</a:t>
            </a:r>
          </a:p>
        </p:txBody>
      </p:sp>
      <p:sp>
        <p:nvSpPr>
          <p:cNvPr name="AutoShape 12" id="12"/>
          <p:cNvSpPr/>
          <p:nvPr/>
        </p:nvSpPr>
        <p:spPr>
          <a:xfrm flipV="true">
            <a:off x="974048" y="5496679"/>
            <a:ext cx="772918" cy="907307"/>
          </a:xfrm>
          <a:prstGeom prst="line">
            <a:avLst/>
          </a:prstGeom>
          <a:ln cap="flat" w="180975">
            <a:solidFill>
              <a:srgbClr val="FFFFFF"/>
            </a:solidFill>
            <a:prstDash val="solid"/>
            <a:headEnd type="none" len="sm" w="sm"/>
            <a:tailEnd type="none" len="sm" w="sm"/>
          </a:ln>
        </p:spPr>
      </p:sp>
      <p:sp>
        <p:nvSpPr>
          <p:cNvPr name="AutoShape 13" id="13"/>
          <p:cNvSpPr/>
          <p:nvPr/>
        </p:nvSpPr>
        <p:spPr>
          <a:xfrm>
            <a:off x="792801" y="6156355"/>
            <a:ext cx="1052645" cy="1544111"/>
          </a:xfrm>
          <a:prstGeom prst="line">
            <a:avLst/>
          </a:prstGeom>
          <a:ln cap="flat" w="142875">
            <a:solidFill>
              <a:srgbClr val="FFFFFF"/>
            </a:solidFill>
            <a:prstDash val="solid"/>
            <a:headEnd type="none" len="sm" w="sm"/>
            <a:tailEnd type="arrow" len="sm" w="med"/>
          </a:ln>
        </p:spPr>
      </p:sp>
      <p:sp>
        <p:nvSpPr>
          <p:cNvPr name="AutoShape 14" id="14"/>
          <p:cNvSpPr/>
          <p:nvPr/>
        </p:nvSpPr>
        <p:spPr>
          <a:xfrm>
            <a:off x="802289" y="6153824"/>
            <a:ext cx="2249529" cy="146496"/>
          </a:xfrm>
          <a:prstGeom prst="line">
            <a:avLst/>
          </a:prstGeom>
          <a:ln cap="flat" w="142875">
            <a:solidFill>
              <a:srgbClr val="FFFFFF"/>
            </a:solidFill>
            <a:prstDash val="solid"/>
            <a:headEnd type="none" len="sm" w="sm"/>
            <a:tailEnd type="arrow" len="sm" w="med"/>
          </a:ln>
        </p:spPr>
      </p:sp>
      <p:sp>
        <p:nvSpPr>
          <p:cNvPr name="AutoShape 15" id="15"/>
          <p:cNvSpPr/>
          <p:nvPr/>
        </p:nvSpPr>
        <p:spPr>
          <a:xfrm>
            <a:off x="803527" y="6191736"/>
            <a:ext cx="4091696" cy="2301846"/>
          </a:xfrm>
          <a:prstGeom prst="line">
            <a:avLst/>
          </a:prstGeom>
          <a:ln cap="flat" w="142875">
            <a:solidFill>
              <a:srgbClr val="FFFFFF"/>
            </a:solidFill>
            <a:prstDash val="solid"/>
            <a:headEnd type="none" len="sm" w="sm"/>
            <a:tailEnd type="arrow" len="sm" w="med"/>
          </a:ln>
        </p:spPr>
      </p:sp>
      <p:sp>
        <p:nvSpPr>
          <p:cNvPr name="AutoShape 16" id="16"/>
          <p:cNvSpPr/>
          <p:nvPr/>
        </p:nvSpPr>
        <p:spPr>
          <a:xfrm>
            <a:off x="408545" y="5382004"/>
            <a:ext cx="1436901" cy="2318462"/>
          </a:xfrm>
          <a:prstGeom prst="line">
            <a:avLst/>
          </a:prstGeom>
          <a:ln cap="flat" w="142875">
            <a:solidFill>
              <a:srgbClr val="FFFFFF"/>
            </a:solidFill>
            <a:prstDash val="solid"/>
            <a:headEnd type="none" len="sm" w="sm"/>
            <a:tailEnd type="arrow" len="sm" w="med"/>
          </a:ln>
        </p:spPr>
      </p:sp>
      <p:sp>
        <p:nvSpPr>
          <p:cNvPr name="Freeform 17" id="17"/>
          <p:cNvSpPr/>
          <p:nvPr/>
        </p:nvSpPr>
        <p:spPr>
          <a:xfrm flipH="false" flipV="false" rot="0">
            <a:off x="151037" y="93281"/>
            <a:ext cx="1283528" cy="817621"/>
          </a:xfrm>
          <a:custGeom>
            <a:avLst/>
            <a:gdLst/>
            <a:ahLst/>
            <a:cxnLst/>
            <a:rect r="r" b="b" t="t" l="l"/>
            <a:pathLst>
              <a:path h="817621" w="1283528">
                <a:moveTo>
                  <a:pt x="0" y="0"/>
                </a:moveTo>
                <a:lnTo>
                  <a:pt x="1283528" y="0"/>
                </a:lnTo>
                <a:lnTo>
                  <a:pt x="1283528" y="817622"/>
                </a:lnTo>
                <a:lnTo>
                  <a:pt x="0" y="817622"/>
                </a:lnTo>
                <a:lnTo>
                  <a:pt x="0" y="0"/>
                </a:lnTo>
                <a:close/>
              </a:path>
            </a:pathLst>
          </a:custGeom>
          <a:blipFill>
            <a:blip r:embed="rId9"/>
            <a:stretch>
              <a:fillRect l="0" t="0" r="0" b="0"/>
            </a:stretch>
          </a:blipFill>
        </p:spPr>
      </p:sp>
      <p:sp>
        <p:nvSpPr>
          <p:cNvPr name="TextBox 18" id="18"/>
          <p:cNvSpPr txBox="true"/>
          <p:nvPr/>
        </p:nvSpPr>
        <p:spPr>
          <a:xfrm rot="0">
            <a:off x="12125109" y="-133350"/>
            <a:ext cx="5209799" cy="1214652"/>
          </a:xfrm>
          <a:prstGeom prst="rect">
            <a:avLst/>
          </a:prstGeom>
        </p:spPr>
        <p:txBody>
          <a:bodyPr anchor="t" rtlCol="false" tIns="0" lIns="0" bIns="0" rIns="0">
            <a:spAutoFit/>
          </a:bodyPr>
          <a:lstStyle/>
          <a:p>
            <a:pPr algn="ctr">
              <a:lnSpc>
                <a:spcPts val="9982"/>
              </a:lnSpc>
            </a:pPr>
            <a:r>
              <a:rPr lang="en-US" sz="7130">
                <a:solidFill>
                  <a:srgbClr val="FFFFFF"/>
                </a:solidFill>
                <a:latin typeface="Canva Sans Bold"/>
                <a:ea typeface="Canva Sans Bold"/>
                <a:cs typeface="Canva Sans Bold"/>
                <a:sym typeface="Canva Sans Bold"/>
              </a:rPr>
              <a:t>Attack No-1</a:t>
            </a:r>
          </a:p>
        </p:txBody>
      </p:sp>
      <p:sp>
        <p:nvSpPr>
          <p:cNvPr name="TextBox 19" id="19"/>
          <p:cNvSpPr txBox="true"/>
          <p:nvPr/>
        </p:nvSpPr>
        <p:spPr>
          <a:xfrm rot="0">
            <a:off x="11049044" y="2118109"/>
            <a:ext cx="7238956" cy="8297747"/>
          </a:xfrm>
          <a:prstGeom prst="rect">
            <a:avLst/>
          </a:prstGeom>
        </p:spPr>
        <p:txBody>
          <a:bodyPr anchor="t" rtlCol="false" tIns="0" lIns="0" bIns="0" rIns="0">
            <a:spAutoFit/>
          </a:bodyPr>
          <a:lstStyle/>
          <a:p>
            <a:pPr algn="ctr">
              <a:lnSpc>
                <a:spcPts val="5118"/>
              </a:lnSpc>
            </a:pPr>
            <a:r>
              <a:rPr lang="en-US" sz="3656">
                <a:solidFill>
                  <a:srgbClr val="C1FF72"/>
                </a:solidFill>
                <a:latin typeface="Canva Sans"/>
                <a:ea typeface="Canva Sans"/>
                <a:cs typeface="Canva Sans"/>
                <a:sym typeface="Canva Sans"/>
              </a:rPr>
              <a:t>Tools and Technologies:</a:t>
            </a:r>
          </a:p>
          <a:p>
            <a:pPr algn="ctr" marL="480997" indent="-240498" lvl="1">
              <a:lnSpc>
                <a:spcPts val="3119"/>
              </a:lnSpc>
              <a:buFont typeface="Arial"/>
              <a:buChar char="•"/>
            </a:pPr>
            <a:r>
              <a:rPr lang="en-US" sz="2227">
                <a:solidFill>
                  <a:srgbClr val="FFFFFF"/>
                </a:solidFill>
                <a:latin typeface="Canva Sans Bold"/>
                <a:ea typeface="Canva Sans Bold"/>
                <a:cs typeface="Canva Sans Bold"/>
                <a:sym typeface="Canva Sans Bold"/>
              </a:rPr>
              <a:t>Web Drivers: Specifically, ChromeDriver for automated web browsing.</a:t>
            </a:r>
          </a:p>
          <a:p>
            <a:pPr algn="ctr" marL="480997" indent="-240498" lvl="1">
              <a:lnSpc>
                <a:spcPts val="3119"/>
              </a:lnSpc>
              <a:buFont typeface="Arial"/>
              <a:buChar char="•"/>
            </a:pPr>
            <a:r>
              <a:rPr lang="en-US" sz="2227">
                <a:solidFill>
                  <a:srgbClr val="FFFFFF"/>
                </a:solidFill>
                <a:latin typeface="Canva Sans Bold"/>
                <a:ea typeface="Canva Sans Bold"/>
                <a:cs typeface="Canva Sans Bold"/>
                <a:sym typeface="Canva Sans Bold"/>
              </a:rPr>
              <a:t>Python: For writing the scraping scripts and processing the data.</a:t>
            </a:r>
          </a:p>
          <a:p>
            <a:pPr algn="ctr" marL="480997" indent="-240498" lvl="1">
              <a:lnSpc>
                <a:spcPts val="3119"/>
              </a:lnSpc>
              <a:buFont typeface="Arial"/>
              <a:buChar char="•"/>
            </a:pPr>
            <a:r>
              <a:rPr lang="en-US" sz="2227">
                <a:solidFill>
                  <a:srgbClr val="FFFFFF"/>
                </a:solidFill>
                <a:latin typeface="Canva Sans Bold"/>
                <a:ea typeface="Canva Sans Bold"/>
                <a:cs typeface="Canva Sans Bold"/>
                <a:sym typeface="Canva Sans Bold"/>
              </a:rPr>
              <a:t>Selenium: To fetch trending hashtags from platforms like instagram,twitter,Goggle</a:t>
            </a:r>
          </a:p>
          <a:p>
            <a:pPr algn="ctr">
              <a:lnSpc>
                <a:spcPts val="4985"/>
              </a:lnSpc>
            </a:pPr>
            <a:r>
              <a:rPr lang="en-US" sz="3560">
                <a:solidFill>
                  <a:srgbClr val="C1FF72"/>
                </a:solidFill>
                <a:latin typeface="Canva Sans"/>
                <a:ea typeface="Canva Sans"/>
                <a:cs typeface="Canva Sans"/>
                <a:sym typeface="Canva Sans"/>
              </a:rPr>
              <a:t>Methodology:</a:t>
            </a:r>
          </a:p>
          <a:p>
            <a:pPr algn="ctr">
              <a:lnSpc>
                <a:spcPts val="3119"/>
              </a:lnSpc>
            </a:pPr>
            <a:r>
              <a:rPr lang="en-US" sz="2227">
                <a:solidFill>
                  <a:srgbClr val="FFFFFF"/>
                </a:solidFill>
                <a:latin typeface="Canva Sans Bold"/>
                <a:ea typeface="Canva Sans Bold"/>
                <a:cs typeface="Canva Sans Bold"/>
                <a:sym typeface="Canva Sans Bold"/>
              </a:rPr>
              <a:t>Using these libraries we can extract the trending  images of the particular hashtag demanded by our user, our main motive is to gather the trending images on any section whether it belongs to section “#barbie movie” or “#Baby clothes” on INSTAGRAM or X or FACEBOOK or GOGGLE or the trending tab #hashtags on X , We will look forward for everything and  after getting the trending section from each query we can move forward to process images, most trending based on tags and make our dream of achievement TRUE</a:t>
            </a:r>
          </a:p>
          <a:p>
            <a:pPr algn="ctr">
              <a:lnSpc>
                <a:spcPts val="3119"/>
              </a:lnSpc>
            </a:pPr>
          </a:p>
        </p:txBody>
      </p:sp>
      <p:sp>
        <p:nvSpPr>
          <p:cNvPr name="TextBox 20" id="20"/>
          <p:cNvSpPr txBox="true"/>
          <p:nvPr/>
        </p:nvSpPr>
        <p:spPr>
          <a:xfrm rot="0">
            <a:off x="6605966" y="1208156"/>
            <a:ext cx="4758580" cy="976629"/>
          </a:xfrm>
          <a:prstGeom prst="rect">
            <a:avLst/>
          </a:prstGeom>
        </p:spPr>
        <p:txBody>
          <a:bodyPr anchor="t" rtlCol="false" tIns="0" lIns="0" bIns="0" rIns="0">
            <a:spAutoFit/>
          </a:bodyPr>
          <a:lstStyle/>
          <a:p>
            <a:pPr algn="ctr">
              <a:lnSpc>
                <a:spcPts val="3920"/>
              </a:lnSpc>
            </a:pPr>
            <a:r>
              <a:rPr lang="en-US" sz="2800">
                <a:solidFill>
                  <a:srgbClr val="FFDE59"/>
                </a:solidFill>
                <a:latin typeface="Canva Sans Bold"/>
                <a:ea typeface="Canva Sans Bold"/>
                <a:cs typeface="Canva Sans Bold"/>
                <a:sym typeface="Canva Sans Bold"/>
              </a:rPr>
              <a:t>Using selenium or instascrape</a:t>
            </a:r>
          </a:p>
        </p:txBody>
      </p:sp>
      <p:sp>
        <p:nvSpPr>
          <p:cNvPr name="TextBox 21" id="21"/>
          <p:cNvSpPr txBox="true"/>
          <p:nvPr/>
        </p:nvSpPr>
        <p:spPr>
          <a:xfrm rot="0">
            <a:off x="6921468" y="4700798"/>
            <a:ext cx="4758580" cy="1471929"/>
          </a:xfrm>
          <a:prstGeom prst="rect">
            <a:avLst/>
          </a:prstGeom>
        </p:spPr>
        <p:txBody>
          <a:bodyPr anchor="t" rtlCol="false" tIns="0" lIns="0" bIns="0" rIns="0">
            <a:spAutoFit/>
          </a:bodyPr>
          <a:lstStyle/>
          <a:p>
            <a:pPr algn="ctr">
              <a:lnSpc>
                <a:spcPts val="3920"/>
              </a:lnSpc>
            </a:pPr>
            <a:r>
              <a:rPr lang="en-US" sz="2800">
                <a:solidFill>
                  <a:srgbClr val="FFDE59"/>
                </a:solidFill>
                <a:latin typeface="Canva Sans Bold"/>
                <a:ea typeface="Canva Sans Bold"/>
                <a:cs typeface="Canva Sans Bold"/>
                <a:sym typeface="Canva Sans Bold"/>
              </a:rPr>
              <a:t>Extracting trending </a:t>
            </a:r>
          </a:p>
          <a:p>
            <a:pPr algn="ctr">
              <a:lnSpc>
                <a:spcPts val="3920"/>
              </a:lnSpc>
            </a:pPr>
            <a:r>
              <a:rPr lang="en-US" sz="2800">
                <a:solidFill>
                  <a:srgbClr val="FFDE59"/>
                </a:solidFill>
                <a:latin typeface="Canva Sans Bold"/>
                <a:ea typeface="Canva Sans Bold"/>
                <a:cs typeface="Canva Sans Bold"/>
                <a:sym typeface="Canva Sans Bold"/>
              </a:rPr>
              <a:t>images from the hashtag given by user</a:t>
            </a:r>
          </a:p>
        </p:txBody>
      </p:sp>
      <p:sp>
        <p:nvSpPr>
          <p:cNvPr name="TextBox 22" id="22"/>
          <p:cNvSpPr txBox="true"/>
          <p:nvPr/>
        </p:nvSpPr>
        <p:spPr>
          <a:xfrm rot="0">
            <a:off x="12281442" y="971550"/>
            <a:ext cx="4384078" cy="1034873"/>
          </a:xfrm>
          <a:prstGeom prst="rect">
            <a:avLst/>
          </a:prstGeom>
        </p:spPr>
        <p:txBody>
          <a:bodyPr anchor="t" rtlCol="false" tIns="0" lIns="0" bIns="0" rIns="0">
            <a:spAutoFit/>
          </a:bodyPr>
          <a:lstStyle/>
          <a:p>
            <a:pPr algn="ctr">
              <a:lnSpc>
                <a:spcPts val="4148"/>
              </a:lnSpc>
            </a:pPr>
            <a:r>
              <a:rPr lang="en-US" sz="2963">
                <a:solidFill>
                  <a:srgbClr val="FFFFFF"/>
                </a:solidFill>
                <a:latin typeface="Canva Sans Bold"/>
                <a:ea typeface="Canva Sans Bold"/>
                <a:cs typeface="Canva Sans Bold"/>
                <a:sym typeface="Canva Sans Bold"/>
              </a:rPr>
              <a:t>Getting Trending images of the tags</a:t>
            </a:r>
          </a:p>
        </p:txBody>
      </p:sp>
      <p:sp>
        <p:nvSpPr>
          <p:cNvPr name="TextBox 23" id="23"/>
          <p:cNvSpPr txBox="true"/>
          <p:nvPr/>
        </p:nvSpPr>
        <p:spPr>
          <a:xfrm rot="0">
            <a:off x="7080212" y="-197856"/>
            <a:ext cx="4127576" cy="1334140"/>
          </a:xfrm>
          <a:prstGeom prst="rect">
            <a:avLst/>
          </a:prstGeom>
        </p:spPr>
        <p:txBody>
          <a:bodyPr anchor="t" rtlCol="false" tIns="0" lIns="0" bIns="0" rIns="0">
            <a:spAutoFit/>
          </a:bodyPr>
          <a:lstStyle/>
          <a:p>
            <a:pPr algn="ctr">
              <a:lnSpc>
                <a:spcPts val="10998"/>
              </a:lnSpc>
            </a:pPr>
            <a:r>
              <a:rPr lang="en-US" sz="7855">
                <a:solidFill>
                  <a:srgbClr val="FFFFFF"/>
                </a:solidFill>
                <a:latin typeface="Canva Sans Bold"/>
                <a:ea typeface="Canva Sans Bold"/>
                <a:cs typeface="Canva Sans Bold"/>
                <a:sym typeface="Canva Sans Bold"/>
              </a:rPr>
              <a:t>Solution</a:t>
            </a:r>
          </a:p>
        </p:txBody>
      </p:sp>
      <p:sp>
        <p:nvSpPr>
          <p:cNvPr name="TextBox 24" id="24"/>
          <p:cNvSpPr txBox="true"/>
          <p:nvPr/>
        </p:nvSpPr>
        <p:spPr>
          <a:xfrm rot="0">
            <a:off x="5565033" y="9851541"/>
            <a:ext cx="6338033" cy="435459"/>
          </a:xfrm>
          <a:prstGeom prst="rect">
            <a:avLst/>
          </a:prstGeom>
        </p:spPr>
        <p:txBody>
          <a:bodyPr anchor="t" rtlCol="false" tIns="0" lIns="0" bIns="0" rIns="0">
            <a:spAutoFit/>
          </a:bodyPr>
          <a:lstStyle/>
          <a:p>
            <a:pPr algn="ctr">
              <a:lnSpc>
                <a:spcPts val="2525"/>
              </a:lnSpc>
            </a:pPr>
            <a:r>
              <a:rPr lang="en-US" sz="3237" spc="-200">
                <a:solidFill>
                  <a:srgbClr val="FFFFFF"/>
                </a:solidFill>
                <a:latin typeface="Copperplate Gothic 29 AB"/>
                <a:ea typeface="Copperplate Gothic 29 AB"/>
                <a:cs typeface="Copperplate Gothic 29 AB"/>
                <a:sym typeface="Copperplate Gothic 29 AB"/>
              </a:rPr>
              <a:t>GATHERING TRENDING CLOTHES ✅</a:t>
            </a:r>
          </a:p>
        </p:txBody>
      </p:sp>
      <p:sp>
        <p:nvSpPr>
          <p:cNvPr name="TextBox 25" id="25"/>
          <p:cNvSpPr txBox="true"/>
          <p:nvPr/>
        </p:nvSpPr>
        <p:spPr>
          <a:xfrm rot="0">
            <a:off x="4895223" y="6939185"/>
            <a:ext cx="4011124" cy="522462"/>
          </a:xfrm>
          <a:prstGeom prst="rect">
            <a:avLst/>
          </a:prstGeom>
        </p:spPr>
        <p:txBody>
          <a:bodyPr anchor="t" rtlCol="false" tIns="0" lIns="0" bIns="0" rIns="0">
            <a:spAutoFit/>
          </a:bodyPr>
          <a:lstStyle/>
          <a:p>
            <a:pPr algn="ctr">
              <a:lnSpc>
                <a:spcPts val="4277"/>
              </a:lnSpc>
            </a:pPr>
            <a:r>
              <a:rPr lang="en-US" sz="3055">
                <a:solidFill>
                  <a:srgbClr val="FFFFFF"/>
                </a:solidFill>
                <a:latin typeface="Canva Sans Bold"/>
                <a:ea typeface="Canva Sans Bold"/>
                <a:cs typeface="Canva Sans Bold"/>
                <a:sym typeface="Canva Sans Bold"/>
              </a:rPr>
              <a:t>Celeb centric query</a:t>
            </a:r>
          </a:p>
        </p:txBody>
      </p:sp>
      <p:sp>
        <p:nvSpPr>
          <p:cNvPr name="TextBox 26" id="26"/>
          <p:cNvSpPr txBox="true"/>
          <p:nvPr/>
        </p:nvSpPr>
        <p:spPr>
          <a:xfrm rot="0">
            <a:off x="2850449" y="4406115"/>
            <a:ext cx="4292443" cy="467326"/>
          </a:xfrm>
          <a:prstGeom prst="rect">
            <a:avLst/>
          </a:prstGeom>
        </p:spPr>
        <p:txBody>
          <a:bodyPr anchor="t" rtlCol="false" tIns="0" lIns="0" bIns="0" rIns="0">
            <a:spAutoFit/>
          </a:bodyPr>
          <a:lstStyle/>
          <a:p>
            <a:pPr algn="ctr">
              <a:lnSpc>
                <a:spcPts val="3858"/>
              </a:lnSpc>
            </a:pPr>
            <a:r>
              <a:rPr lang="en-US" sz="2756">
                <a:solidFill>
                  <a:srgbClr val="FFFFFF"/>
                </a:solidFill>
                <a:latin typeface="Canva Sans Bold"/>
                <a:ea typeface="Canva Sans Bold"/>
                <a:cs typeface="Canva Sans Bold"/>
                <a:sym typeface="Canva Sans Bold"/>
              </a:rPr>
              <a:t>Personal selection query</a:t>
            </a:r>
          </a:p>
        </p:txBody>
      </p:sp>
      <p:sp>
        <p:nvSpPr>
          <p:cNvPr name="AutoShape 27" id="27"/>
          <p:cNvSpPr/>
          <p:nvPr/>
        </p:nvSpPr>
        <p:spPr>
          <a:xfrm>
            <a:off x="792801" y="910903"/>
            <a:ext cx="2168359" cy="635881"/>
          </a:xfrm>
          <a:prstGeom prst="line">
            <a:avLst/>
          </a:prstGeom>
          <a:ln cap="flat" w="123825">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sp>
        <p:nvSpPr>
          <p:cNvPr name="Freeform 2" id="2"/>
          <p:cNvSpPr/>
          <p:nvPr/>
        </p:nvSpPr>
        <p:spPr>
          <a:xfrm flipH="false" flipV="false" rot="0">
            <a:off x="605406" y="1347035"/>
            <a:ext cx="1223063" cy="2229686"/>
          </a:xfrm>
          <a:custGeom>
            <a:avLst/>
            <a:gdLst/>
            <a:ahLst/>
            <a:cxnLst/>
            <a:rect r="r" b="b" t="t" l="l"/>
            <a:pathLst>
              <a:path h="2229686" w="1223063">
                <a:moveTo>
                  <a:pt x="0" y="0"/>
                </a:moveTo>
                <a:lnTo>
                  <a:pt x="1223063" y="0"/>
                </a:lnTo>
                <a:lnTo>
                  <a:pt x="1223063" y="2229686"/>
                </a:lnTo>
                <a:lnTo>
                  <a:pt x="0" y="2229686"/>
                </a:lnTo>
                <a:lnTo>
                  <a:pt x="0" y="0"/>
                </a:lnTo>
                <a:close/>
              </a:path>
            </a:pathLst>
          </a:custGeom>
          <a:blipFill>
            <a:blip r:embed="rId2"/>
            <a:stretch>
              <a:fillRect l="0" t="0" r="0" b="0"/>
            </a:stretch>
          </a:blipFill>
        </p:spPr>
      </p:sp>
      <p:sp>
        <p:nvSpPr>
          <p:cNvPr name="AutoShape 3" id="3"/>
          <p:cNvSpPr/>
          <p:nvPr/>
        </p:nvSpPr>
        <p:spPr>
          <a:xfrm flipV="true">
            <a:off x="1828469" y="2431234"/>
            <a:ext cx="4534086" cy="30644"/>
          </a:xfrm>
          <a:prstGeom prst="line">
            <a:avLst/>
          </a:prstGeom>
          <a:ln cap="flat" w="161925">
            <a:solidFill>
              <a:srgbClr val="FFFFFF"/>
            </a:solidFill>
            <a:prstDash val="solid"/>
            <a:headEnd type="none" len="sm" w="sm"/>
            <a:tailEnd type="arrow" len="sm" w="med"/>
          </a:ln>
        </p:spPr>
      </p:sp>
      <p:sp>
        <p:nvSpPr>
          <p:cNvPr name="Freeform 4" id="4"/>
          <p:cNvSpPr/>
          <p:nvPr/>
        </p:nvSpPr>
        <p:spPr>
          <a:xfrm flipH="false" flipV="false" rot="0">
            <a:off x="2872243" y="1492925"/>
            <a:ext cx="2218486" cy="759518"/>
          </a:xfrm>
          <a:custGeom>
            <a:avLst/>
            <a:gdLst/>
            <a:ahLst/>
            <a:cxnLst/>
            <a:rect r="r" b="b" t="t" l="l"/>
            <a:pathLst>
              <a:path h="759518" w="2218486">
                <a:moveTo>
                  <a:pt x="0" y="0"/>
                </a:moveTo>
                <a:lnTo>
                  <a:pt x="2218486" y="0"/>
                </a:lnTo>
                <a:lnTo>
                  <a:pt x="2218486" y="759518"/>
                </a:lnTo>
                <a:lnTo>
                  <a:pt x="0" y="759518"/>
                </a:lnTo>
                <a:lnTo>
                  <a:pt x="0" y="0"/>
                </a:lnTo>
                <a:close/>
              </a:path>
            </a:pathLst>
          </a:custGeom>
          <a:blipFill>
            <a:blip r:embed="rId3"/>
            <a:stretch>
              <a:fillRect l="0" t="-27812" r="0" b="0"/>
            </a:stretch>
          </a:blipFill>
        </p:spPr>
      </p:sp>
      <p:sp>
        <p:nvSpPr>
          <p:cNvPr name="Freeform 5" id="5"/>
          <p:cNvSpPr/>
          <p:nvPr/>
        </p:nvSpPr>
        <p:spPr>
          <a:xfrm flipH="false" flipV="false" rot="0">
            <a:off x="6362555" y="4487098"/>
            <a:ext cx="1722479" cy="2326312"/>
          </a:xfrm>
          <a:custGeom>
            <a:avLst/>
            <a:gdLst/>
            <a:ahLst/>
            <a:cxnLst/>
            <a:rect r="r" b="b" t="t" l="l"/>
            <a:pathLst>
              <a:path h="2326312" w="1722479">
                <a:moveTo>
                  <a:pt x="0" y="0"/>
                </a:moveTo>
                <a:lnTo>
                  <a:pt x="1722479" y="0"/>
                </a:lnTo>
                <a:lnTo>
                  <a:pt x="1722479" y="2326312"/>
                </a:lnTo>
                <a:lnTo>
                  <a:pt x="0" y="2326312"/>
                </a:lnTo>
                <a:lnTo>
                  <a:pt x="0" y="0"/>
                </a:lnTo>
                <a:close/>
              </a:path>
            </a:pathLst>
          </a:custGeom>
          <a:blipFill>
            <a:blip r:embed="rId4"/>
            <a:stretch>
              <a:fillRect l="-21585" t="0" r="-14175" b="-9511"/>
            </a:stretch>
          </a:blipFill>
        </p:spPr>
      </p:sp>
      <p:sp>
        <p:nvSpPr>
          <p:cNvPr name="Freeform 6" id="6"/>
          <p:cNvSpPr/>
          <p:nvPr/>
        </p:nvSpPr>
        <p:spPr>
          <a:xfrm flipH="false" flipV="false" rot="0">
            <a:off x="6362555" y="1395094"/>
            <a:ext cx="1722479" cy="2072279"/>
          </a:xfrm>
          <a:custGeom>
            <a:avLst/>
            <a:gdLst/>
            <a:ahLst/>
            <a:cxnLst/>
            <a:rect r="r" b="b" t="t" l="l"/>
            <a:pathLst>
              <a:path h="2072279" w="1722479">
                <a:moveTo>
                  <a:pt x="0" y="0"/>
                </a:moveTo>
                <a:lnTo>
                  <a:pt x="1722479" y="0"/>
                </a:lnTo>
                <a:lnTo>
                  <a:pt x="1722479" y="2072280"/>
                </a:lnTo>
                <a:lnTo>
                  <a:pt x="0" y="2072280"/>
                </a:lnTo>
                <a:lnTo>
                  <a:pt x="0" y="0"/>
                </a:lnTo>
                <a:close/>
              </a:path>
            </a:pathLst>
          </a:custGeom>
          <a:blipFill>
            <a:blip r:embed="rId5"/>
            <a:stretch>
              <a:fillRect l="-9229" t="0" r="-10729" b="-8335"/>
            </a:stretch>
          </a:blipFill>
        </p:spPr>
      </p:sp>
      <p:sp>
        <p:nvSpPr>
          <p:cNvPr name="AutoShape 7" id="7"/>
          <p:cNvSpPr/>
          <p:nvPr/>
        </p:nvSpPr>
        <p:spPr>
          <a:xfrm flipH="true">
            <a:off x="7223795" y="3467374"/>
            <a:ext cx="0" cy="1019725"/>
          </a:xfrm>
          <a:prstGeom prst="line">
            <a:avLst/>
          </a:prstGeom>
          <a:ln cap="flat" w="161925">
            <a:solidFill>
              <a:srgbClr val="FFFFFF"/>
            </a:solidFill>
            <a:prstDash val="solid"/>
            <a:headEnd type="none" len="sm" w="sm"/>
            <a:tailEnd type="arrow" len="sm" w="med"/>
          </a:ln>
        </p:spPr>
      </p:sp>
      <p:sp>
        <p:nvSpPr>
          <p:cNvPr name="AutoShape 8" id="8"/>
          <p:cNvSpPr/>
          <p:nvPr/>
        </p:nvSpPr>
        <p:spPr>
          <a:xfrm>
            <a:off x="7142832" y="6813410"/>
            <a:ext cx="0" cy="1388974"/>
          </a:xfrm>
          <a:prstGeom prst="line">
            <a:avLst/>
          </a:prstGeom>
          <a:ln cap="flat" w="161925">
            <a:solidFill>
              <a:srgbClr val="FFFFFF"/>
            </a:solidFill>
            <a:prstDash val="solid"/>
            <a:headEnd type="none" len="sm" w="sm"/>
            <a:tailEnd type="arrow" len="sm" w="med"/>
          </a:ln>
        </p:spPr>
      </p:sp>
      <p:sp>
        <p:nvSpPr>
          <p:cNvPr name="Freeform 9" id="9"/>
          <p:cNvSpPr/>
          <p:nvPr/>
        </p:nvSpPr>
        <p:spPr>
          <a:xfrm flipH="false" flipV="false" rot="0">
            <a:off x="161204" y="8298447"/>
            <a:ext cx="4526945" cy="1366025"/>
          </a:xfrm>
          <a:custGeom>
            <a:avLst/>
            <a:gdLst/>
            <a:ahLst/>
            <a:cxnLst/>
            <a:rect r="r" b="b" t="t" l="l"/>
            <a:pathLst>
              <a:path h="1366025" w="4526945">
                <a:moveTo>
                  <a:pt x="0" y="0"/>
                </a:moveTo>
                <a:lnTo>
                  <a:pt x="4526945" y="0"/>
                </a:lnTo>
                <a:lnTo>
                  <a:pt x="4526945" y="1366026"/>
                </a:lnTo>
                <a:lnTo>
                  <a:pt x="0" y="1366026"/>
                </a:lnTo>
                <a:lnTo>
                  <a:pt x="0" y="0"/>
                </a:lnTo>
                <a:close/>
              </a:path>
            </a:pathLst>
          </a:custGeom>
          <a:blipFill>
            <a:blip r:embed="rId6"/>
            <a:stretch>
              <a:fillRect l="0" t="0" r="0" b="0"/>
            </a:stretch>
          </a:blipFill>
        </p:spPr>
      </p:sp>
      <p:sp>
        <p:nvSpPr>
          <p:cNvPr name="Freeform 10" id="10"/>
          <p:cNvSpPr/>
          <p:nvPr/>
        </p:nvSpPr>
        <p:spPr>
          <a:xfrm flipH="false" flipV="false" rot="0">
            <a:off x="161204" y="4640987"/>
            <a:ext cx="5125026" cy="688384"/>
          </a:xfrm>
          <a:custGeom>
            <a:avLst/>
            <a:gdLst/>
            <a:ahLst/>
            <a:cxnLst/>
            <a:rect r="r" b="b" t="t" l="l"/>
            <a:pathLst>
              <a:path h="688384" w="5125026">
                <a:moveTo>
                  <a:pt x="0" y="0"/>
                </a:moveTo>
                <a:lnTo>
                  <a:pt x="5125026" y="0"/>
                </a:lnTo>
                <a:lnTo>
                  <a:pt x="5125026" y="688383"/>
                </a:lnTo>
                <a:lnTo>
                  <a:pt x="0" y="688383"/>
                </a:lnTo>
                <a:lnTo>
                  <a:pt x="0" y="0"/>
                </a:lnTo>
                <a:close/>
              </a:path>
            </a:pathLst>
          </a:custGeom>
          <a:blipFill>
            <a:blip r:embed="rId7"/>
            <a:stretch>
              <a:fillRect l="0" t="0" r="-33794" b="0"/>
            </a:stretch>
          </a:blipFill>
        </p:spPr>
      </p:sp>
      <p:sp>
        <p:nvSpPr>
          <p:cNvPr name="AutoShape 11" id="11"/>
          <p:cNvSpPr/>
          <p:nvPr/>
        </p:nvSpPr>
        <p:spPr>
          <a:xfrm flipV="true">
            <a:off x="2706569" y="5329370"/>
            <a:ext cx="17149" cy="2873014"/>
          </a:xfrm>
          <a:prstGeom prst="line">
            <a:avLst/>
          </a:prstGeom>
          <a:ln cap="flat" w="161925">
            <a:solidFill>
              <a:srgbClr val="FFFFFF"/>
            </a:solidFill>
            <a:prstDash val="solid"/>
            <a:headEnd type="none" len="sm" w="sm"/>
            <a:tailEnd type="arrow" len="sm" w="med"/>
          </a:ln>
        </p:spPr>
      </p:sp>
      <p:sp>
        <p:nvSpPr>
          <p:cNvPr name="AutoShape 12" id="12"/>
          <p:cNvSpPr/>
          <p:nvPr/>
        </p:nvSpPr>
        <p:spPr>
          <a:xfrm flipH="true">
            <a:off x="4688149" y="8963594"/>
            <a:ext cx="1144611" cy="17866"/>
          </a:xfrm>
          <a:prstGeom prst="line">
            <a:avLst/>
          </a:prstGeom>
          <a:ln cap="flat" w="161925">
            <a:solidFill>
              <a:srgbClr val="FFFFFF"/>
            </a:solidFill>
            <a:prstDash val="solid"/>
            <a:headEnd type="none" len="sm" w="sm"/>
            <a:tailEnd type="arrow" len="sm" w="med"/>
          </a:ln>
        </p:spPr>
      </p:sp>
      <p:sp>
        <p:nvSpPr>
          <p:cNvPr name="Freeform 13" id="13"/>
          <p:cNvSpPr/>
          <p:nvPr/>
        </p:nvSpPr>
        <p:spPr>
          <a:xfrm flipH="false" flipV="false" rot="0">
            <a:off x="5852775" y="8202385"/>
            <a:ext cx="2953011" cy="1579861"/>
          </a:xfrm>
          <a:custGeom>
            <a:avLst/>
            <a:gdLst/>
            <a:ahLst/>
            <a:cxnLst/>
            <a:rect r="r" b="b" t="t" l="l"/>
            <a:pathLst>
              <a:path h="1579861" w="2953011">
                <a:moveTo>
                  <a:pt x="0" y="0"/>
                </a:moveTo>
                <a:lnTo>
                  <a:pt x="2953011" y="0"/>
                </a:lnTo>
                <a:lnTo>
                  <a:pt x="2953011" y="1579861"/>
                </a:lnTo>
                <a:lnTo>
                  <a:pt x="0" y="1579861"/>
                </a:lnTo>
                <a:lnTo>
                  <a:pt x="0" y="0"/>
                </a:lnTo>
                <a:close/>
              </a:path>
            </a:pathLst>
          </a:custGeom>
          <a:blipFill>
            <a:blip r:embed="rId8"/>
            <a:stretch>
              <a:fillRect l="0" t="0" r="0" b="0"/>
            </a:stretch>
          </a:blipFill>
        </p:spPr>
      </p:sp>
      <p:sp>
        <p:nvSpPr>
          <p:cNvPr name="TextBox 14" id="14"/>
          <p:cNvSpPr txBox="true"/>
          <p:nvPr/>
        </p:nvSpPr>
        <p:spPr>
          <a:xfrm rot="0">
            <a:off x="11717477" y="108024"/>
            <a:ext cx="5541823" cy="1287070"/>
          </a:xfrm>
          <a:prstGeom prst="rect">
            <a:avLst/>
          </a:prstGeom>
        </p:spPr>
        <p:txBody>
          <a:bodyPr anchor="t" rtlCol="false" tIns="0" lIns="0" bIns="0" rIns="0">
            <a:spAutoFit/>
          </a:bodyPr>
          <a:lstStyle/>
          <a:p>
            <a:pPr algn="ctr">
              <a:lnSpc>
                <a:spcPts val="10563"/>
              </a:lnSpc>
            </a:pPr>
            <a:r>
              <a:rPr lang="en-US" sz="7545">
                <a:solidFill>
                  <a:srgbClr val="FFFFFF"/>
                </a:solidFill>
                <a:latin typeface="Canva Sans Bold"/>
                <a:ea typeface="Canva Sans Bold"/>
                <a:cs typeface="Canva Sans Bold"/>
                <a:sym typeface="Canva Sans Bold"/>
              </a:rPr>
              <a:t>Attack No-2</a:t>
            </a:r>
          </a:p>
        </p:txBody>
      </p:sp>
      <p:sp>
        <p:nvSpPr>
          <p:cNvPr name="TextBox 15" id="15"/>
          <p:cNvSpPr txBox="true"/>
          <p:nvPr/>
        </p:nvSpPr>
        <p:spPr>
          <a:xfrm rot="0">
            <a:off x="8152995" y="528535"/>
            <a:ext cx="3072987" cy="991673"/>
          </a:xfrm>
          <a:prstGeom prst="rect">
            <a:avLst/>
          </a:prstGeom>
        </p:spPr>
        <p:txBody>
          <a:bodyPr anchor="t" rtlCol="false" tIns="0" lIns="0" bIns="0" rIns="0">
            <a:spAutoFit/>
          </a:bodyPr>
          <a:lstStyle/>
          <a:p>
            <a:pPr algn="ctr">
              <a:lnSpc>
                <a:spcPts val="8188"/>
              </a:lnSpc>
            </a:pPr>
            <a:r>
              <a:rPr lang="en-US" sz="5848">
                <a:solidFill>
                  <a:srgbClr val="FFFFFF"/>
                </a:solidFill>
                <a:latin typeface="Canva Sans Bold"/>
                <a:ea typeface="Canva Sans Bold"/>
                <a:cs typeface="Canva Sans Bold"/>
                <a:sym typeface="Canva Sans Bold"/>
              </a:rPr>
              <a:t>Solution</a:t>
            </a:r>
          </a:p>
        </p:txBody>
      </p:sp>
      <p:sp>
        <p:nvSpPr>
          <p:cNvPr name="TextBox 16" id="16"/>
          <p:cNvSpPr txBox="true"/>
          <p:nvPr/>
        </p:nvSpPr>
        <p:spPr>
          <a:xfrm rot="0">
            <a:off x="10676733" y="1337944"/>
            <a:ext cx="7611267" cy="8386860"/>
          </a:xfrm>
          <a:prstGeom prst="rect">
            <a:avLst/>
          </a:prstGeom>
        </p:spPr>
        <p:txBody>
          <a:bodyPr anchor="t" rtlCol="false" tIns="0" lIns="0" bIns="0" rIns="0">
            <a:spAutoFit/>
          </a:bodyPr>
          <a:lstStyle/>
          <a:p>
            <a:pPr algn="ctr">
              <a:lnSpc>
                <a:spcPts val="3712"/>
              </a:lnSpc>
              <a:spcBef>
                <a:spcPct val="0"/>
              </a:spcBef>
            </a:pPr>
            <a:r>
              <a:rPr lang="en-US" sz="2652">
                <a:solidFill>
                  <a:srgbClr val="C1FF72"/>
                </a:solidFill>
                <a:latin typeface="Canva Sans Bold"/>
                <a:ea typeface="Canva Sans Bold"/>
                <a:cs typeface="Canva Sans Bold"/>
                <a:sym typeface="Canva Sans Bold"/>
              </a:rPr>
              <a:t>Tools and Technologies:</a:t>
            </a:r>
          </a:p>
          <a:p>
            <a:pPr algn="ctr" marL="572575" indent="-286288" lvl="1">
              <a:lnSpc>
                <a:spcPts val="3712"/>
              </a:lnSpc>
              <a:buFont typeface="Arial"/>
              <a:buChar char="•"/>
            </a:pPr>
            <a:r>
              <a:rPr lang="en-US" sz="2652">
                <a:solidFill>
                  <a:srgbClr val="FFFFFF"/>
                </a:solidFill>
                <a:latin typeface="Canva Sans Bold"/>
                <a:ea typeface="Canva Sans Bold"/>
                <a:cs typeface="Canva Sans Bold"/>
                <a:sym typeface="Canva Sans Bold"/>
              </a:rPr>
              <a:t>TensorFlow-For the RESnet model to work ,implementing CNN on each image of the dataset to grab its features</a:t>
            </a:r>
          </a:p>
          <a:p>
            <a:pPr algn="ctr" marL="572575" indent="-286288" lvl="1">
              <a:lnSpc>
                <a:spcPts val="3712"/>
              </a:lnSpc>
              <a:buFont typeface="Arial"/>
              <a:buChar char="•"/>
            </a:pPr>
            <a:r>
              <a:rPr lang="en-US" sz="2652">
                <a:solidFill>
                  <a:srgbClr val="FFFFFF"/>
                </a:solidFill>
                <a:latin typeface="Canva Sans Bold"/>
                <a:ea typeface="Canva Sans Bold"/>
                <a:cs typeface="Canva Sans Bold"/>
                <a:sym typeface="Canva Sans Bold"/>
              </a:rPr>
              <a:t>Python: For writing the scraping scripts and processing the data.</a:t>
            </a:r>
          </a:p>
          <a:p>
            <a:pPr algn="ctr" marL="572575" indent="-286288" lvl="1">
              <a:lnSpc>
                <a:spcPts val="3712"/>
              </a:lnSpc>
              <a:buFont typeface="Arial"/>
              <a:buChar char="•"/>
            </a:pPr>
            <a:r>
              <a:rPr lang="en-US" sz="2652">
                <a:solidFill>
                  <a:srgbClr val="FFFFFF"/>
                </a:solidFill>
                <a:latin typeface="Canva Sans Bold"/>
                <a:ea typeface="Canva Sans Bold"/>
                <a:cs typeface="Canva Sans Bold"/>
                <a:sym typeface="Canva Sans Bold"/>
              </a:rPr>
              <a:t>OpenCV - Grabcut algorithm to fetch the dresses for accurate RESNET handling</a:t>
            </a:r>
          </a:p>
          <a:p>
            <a:pPr algn="ctr" marL="572575" indent="-286288" lvl="1">
              <a:lnSpc>
                <a:spcPts val="3712"/>
              </a:lnSpc>
              <a:buFont typeface="Arial"/>
              <a:buChar char="•"/>
            </a:pPr>
            <a:r>
              <a:rPr lang="en-US" sz="2652">
                <a:solidFill>
                  <a:srgbClr val="FFFFFF"/>
                </a:solidFill>
                <a:latin typeface="Canva Sans Bold"/>
                <a:ea typeface="Canva Sans Bold"/>
                <a:cs typeface="Canva Sans Bold"/>
                <a:sym typeface="Canva Sans Bold"/>
              </a:rPr>
              <a:t>Pickle-To handle write function of the extracted features using CNN of the dataset</a:t>
            </a:r>
          </a:p>
          <a:p>
            <a:pPr algn="ctr">
              <a:lnSpc>
                <a:spcPts val="3712"/>
              </a:lnSpc>
              <a:spcBef>
                <a:spcPct val="0"/>
              </a:spcBef>
            </a:pPr>
            <a:r>
              <a:rPr lang="en-US" sz="2652">
                <a:solidFill>
                  <a:srgbClr val="C1FF72"/>
                </a:solidFill>
                <a:latin typeface="Canva Sans Bold"/>
                <a:ea typeface="Canva Sans Bold"/>
                <a:cs typeface="Canva Sans Bold"/>
                <a:sym typeface="Canva Sans Bold"/>
              </a:rPr>
              <a:t>Methodology:</a:t>
            </a:r>
          </a:p>
          <a:p>
            <a:pPr algn="ctr">
              <a:lnSpc>
                <a:spcPts val="3712"/>
              </a:lnSpc>
              <a:spcBef>
                <a:spcPct val="0"/>
              </a:spcBef>
            </a:pPr>
            <a:r>
              <a:rPr lang="en-US" sz="2652">
                <a:solidFill>
                  <a:srgbClr val="FFFFFF"/>
                </a:solidFill>
                <a:latin typeface="Canva Sans Bold"/>
                <a:ea typeface="Canva Sans Bold"/>
                <a:cs typeface="Canva Sans Bold"/>
                <a:sym typeface="Canva Sans Bold"/>
              </a:rPr>
              <a:t>Using python libraries like OpenCV to tackle the Myntra’s dataset and perform removal of background from each of the dataset using grabcut, to fetch the only dresses , Then applying RESNET model 50 to Extract features from each of the image of the dataset.</a:t>
            </a:r>
          </a:p>
        </p:txBody>
      </p:sp>
      <p:sp>
        <p:nvSpPr>
          <p:cNvPr name="TextBox 17" id="17"/>
          <p:cNvSpPr txBox="true"/>
          <p:nvPr/>
        </p:nvSpPr>
        <p:spPr>
          <a:xfrm rot="0">
            <a:off x="1258845" y="682225"/>
            <a:ext cx="5445281" cy="712870"/>
          </a:xfrm>
          <a:prstGeom prst="rect">
            <a:avLst/>
          </a:prstGeom>
        </p:spPr>
        <p:txBody>
          <a:bodyPr anchor="t" rtlCol="false" tIns="0" lIns="0" bIns="0" rIns="0">
            <a:spAutoFit/>
          </a:bodyPr>
          <a:lstStyle/>
          <a:p>
            <a:pPr algn="ctr">
              <a:lnSpc>
                <a:spcPts val="5857"/>
              </a:lnSpc>
              <a:spcBef>
                <a:spcPct val="0"/>
              </a:spcBef>
            </a:pPr>
            <a:r>
              <a:rPr lang="en-US" sz="4184">
                <a:solidFill>
                  <a:srgbClr val="FFFFFF"/>
                </a:solidFill>
                <a:latin typeface="Canva Sans Bold"/>
                <a:ea typeface="Canva Sans Bold"/>
                <a:cs typeface="Canva Sans Bold"/>
                <a:sym typeface="Canva Sans Bold"/>
              </a:rPr>
              <a:t>Grab-cut</a:t>
            </a:r>
          </a:p>
        </p:txBody>
      </p:sp>
      <p:sp>
        <p:nvSpPr>
          <p:cNvPr name="TextBox 18" id="18"/>
          <p:cNvSpPr txBox="true"/>
          <p:nvPr/>
        </p:nvSpPr>
        <p:spPr>
          <a:xfrm rot="0">
            <a:off x="3981486" y="9953039"/>
            <a:ext cx="9175764" cy="333961"/>
          </a:xfrm>
          <a:prstGeom prst="rect">
            <a:avLst/>
          </a:prstGeom>
        </p:spPr>
        <p:txBody>
          <a:bodyPr anchor="t" rtlCol="false" tIns="0" lIns="0" bIns="0" rIns="0">
            <a:spAutoFit/>
          </a:bodyPr>
          <a:lstStyle/>
          <a:p>
            <a:pPr algn="ctr">
              <a:lnSpc>
                <a:spcPts val="1958"/>
              </a:lnSpc>
            </a:pPr>
            <a:r>
              <a:rPr lang="en-US" sz="2510" spc="-155">
                <a:solidFill>
                  <a:srgbClr val="FFFFFF"/>
                </a:solidFill>
                <a:latin typeface="Copperplate Gothic 32 AB"/>
                <a:ea typeface="Copperplate Gothic 32 AB"/>
                <a:cs typeface="Copperplate Gothic 32 AB"/>
                <a:sym typeface="Copperplate Gothic 32 AB"/>
              </a:rPr>
              <a:t>PREPARING MYNTRA’S DATASET ✅</a:t>
            </a:r>
          </a:p>
        </p:txBody>
      </p:sp>
      <p:sp>
        <p:nvSpPr>
          <p:cNvPr name="TextBox 19" id="19"/>
          <p:cNvSpPr txBox="true"/>
          <p:nvPr/>
        </p:nvSpPr>
        <p:spPr>
          <a:xfrm rot="5400000">
            <a:off x="6973079" y="3589884"/>
            <a:ext cx="2781445" cy="525433"/>
          </a:xfrm>
          <a:prstGeom prst="rect">
            <a:avLst/>
          </a:prstGeom>
        </p:spPr>
        <p:txBody>
          <a:bodyPr anchor="t" rtlCol="false" tIns="0" lIns="0" bIns="0" rIns="0">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Preprocessed</a:t>
            </a:r>
          </a:p>
        </p:txBody>
      </p:sp>
      <p:sp>
        <p:nvSpPr>
          <p:cNvPr name="TextBox 20" id="20"/>
          <p:cNvSpPr txBox="true"/>
          <p:nvPr/>
        </p:nvSpPr>
        <p:spPr>
          <a:xfrm rot="5400000">
            <a:off x="6722887" y="7090193"/>
            <a:ext cx="2781445" cy="525433"/>
          </a:xfrm>
          <a:prstGeom prst="rect">
            <a:avLst/>
          </a:prstGeom>
        </p:spPr>
        <p:txBody>
          <a:bodyPr anchor="t" rtlCol="false" tIns="0" lIns="0" bIns="0" rIns="0">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CNN</a:t>
            </a:r>
          </a:p>
        </p:txBody>
      </p:sp>
      <p:sp>
        <p:nvSpPr>
          <p:cNvPr name="TextBox 21" id="21"/>
          <p:cNvSpPr txBox="true"/>
          <p:nvPr/>
        </p:nvSpPr>
        <p:spPr>
          <a:xfrm rot="0">
            <a:off x="3350093" y="7676952"/>
            <a:ext cx="3149079" cy="525433"/>
          </a:xfrm>
          <a:prstGeom prst="rect">
            <a:avLst/>
          </a:prstGeom>
        </p:spPr>
        <p:txBody>
          <a:bodyPr anchor="t" rtlCol="false" tIns="0" lIns="0" bIns="0" rIns="0">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Extract Features</a:t>
            </a:r>
          </a:p>
        </p:txBody>
      </p:sp>
      <p:sp>
        <p:nvSpPr>
          <p:cNvPr name="TextBox 22" id="22"/>
          <p:cNvSpPr txBox="true"/>
          <p:nvPr/>
        </p:nvSpPr>
        <p:spPr>
          <a:xfrm rot="5400000">
            <a:off x="233984" y="6579664"/>
            <a:ext cx="3656464" cy="467493"/>
          </a:xfrm>
          <a:prstGeom prst="rect">
            <a:avLst/>
          </a:prstGeom>
        </p:spPr>
        <p:txBody>
          <a:bodyPr anchor="t" rtlCol="false" tIns="0" lIns="0" bIns="0" rIns="0">
            <a:spAutoFit/>
          </a:bodyPr>
          <a:lstStyle/>
          <a:p>
            <a:pPr algn="ctr">
              <a:lnSpc>
                <a:spcPts val="3775"/>
              </a:lnSpc>
              <a:spcBef>
                <a:spcPct val="0"/>
              </a:spcBef>
            </a:pPr>
            <a:r>
              <a:rPr lang="en-US" sz="2696">
                <a:solidFill>
                  <a:srgbClr val="FFFFFF"/>
                </a:solidFill>
                <a:latin typeface="Canva Sans Bold"/>
                <a:ea typeface="Canva Sans Bold"/>
                <a:cs typeface="Canva Sans Bold"/>
                <a:sym typeface="Canva Sans Bold"/>
              </a:rPr>
              <a:t>Saving features</a:t>
            </a:r>
          </a:p>
        </p:txBody>
      </p:sp>
      <p:sp>
        <p:nvSpPr>
          <p:cNvPr name="TextBox 23" id="23"/>
          <p:cNvSpPr txBox="true"/>
          <p:nvPr/>
        </p:nvSpPr>
        <p:spPr>
          <a:xfrm rot="0">
            <a:off x="7661500" y="1976122"/>
            <a:ext cx="4055977" cy="488410"/>
          </a:xfrm>
          <a:prstGeom prst="rect">
            <a:avLst/>
          </a:prstGeom>
        </p:spPr>
        <p:txBody>
          <a:bodyPr anchor="t" rtlCol="false" tIns="0" lIns="0" bIns="0" rIns="0">
            <a:spAutoFit/>
          </a:bodyPr>
          <a:lstStyle/>
          <a:p>
            <a:pPr algn="ctr">
              <a:lnSpc>
                <a:spcPts val="4073"/>
              </a:lnSpc>
            </a:pPr>
            <a:r>
              <a:rPr lang="en-US" sz="2909">
                <a:solidFill>
                  <a:srgbClr val="FFDE59"/>
                </a:solidFill>
                <a:latin typeface="Canva Sans Bold"/>
                <a:ea typeface="Canva Sans Bold"/>
                <a:cs typeface="Canva Sans Bold"/>
                <a:sym typeface="Canva Sans Bold"/>
              </a:rPr>
              <a:t>Using RESNET</a:t>
            </a:r>
          </a:p>
        </p:txBody>
      </p:sp>
      <p:sp>
        <p:nvSpPr>
          <p:cNvPr name="AutoShape 24" id="24"/>
          <p:cNvSpPr/>
          <p:nvPr/>
        </p:nvSpPr>
        <p:spPr>
          <a:xfrm>
            <a:off x="9765891" y="2506372"/>
            <a:ext cx="0" cy="3143882"/>
          </a:xfrm>
          <a:prstGeom prst="line">
            <a:avLst/>
          </a:prstGeom>
          <a:ln cap="flat" w="247650">
            <a:solidFill>
              <a:srgbClr val="FFFFFF"/>
            </a:solidFill>
            <a:prstDash val="solid"/>
            <a:headEnd type="none" len="sm" w="sm"/>
            <a:tailEnd type="triangle" len="med" w="lg"/>
          </a:ln>
        </p:spPr>
      </p:sp>
      <p:sp>
        <p:nvSpPr>
          <p:cNvPr name="TextBox 25" id="25"/>
          <p:cNvSpPr txBox="true"/>
          <p:nvPr/>
        </p:nvSpPr>
        <p:spPr>
          <a:xfrm rot="0">
            <a:off x="8141166" y="5602629"/>
            <a:ext cx="3249450" cy="1517790"/>
          </a:xfrm>
          <a:prstGeom prst="rect">
            <a:avLst/>
          </a:prstGeom>
        </p:spPr>
        <p:txBody>
          <a:bodyPr anchor="t" rtlCol="false" tIns="0" lIns="0" bIns="0" rIns="0">
            <a:spAutoFit/>
          </a:bodyPr>
          <a:lstStyle/>
          <a:p>
            <a:pPr algn="ctr">
              <a:lnSpc>
                <a:spcPts val="4073"/>
              </a:lnSpc>
            </a:pPr>
            <a:r>
              <a:rPr lang="en-US" sz="2909">
                <a:solidFill>
                  <a:srgbClr val="FFDE59"/>
                </a:solidFill>
                <a:latin typeface="Canva Sans Bold"/>
                <a:ea typeface="Canva Sans Bold"/>
                <a:cs typeface="Canva Sans Bold"/>
                <a:sym typeface="Canva Sans Bold"/>
              </a:rPr>
              <a:t>Extract features from Myntra’s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sp>
        <p:nvSpPr>
          <p:cNvPr name="Freeform 2" id="2"/>
          <p:cNvSpPr/>
          <p:nvPr/>
        </p:nvSpPr>
        <p:spPr>
          <a:xfrm flipH="false" flipV="false" rot="0">
            <a:off x="3081501" y="1395094"/>
            <a:ext cx="4037897" cy="542363"/>
          </a:xfrm>
          <a:custGeom>
            <a:avLst/>
            <a:gdLst/>
            <a:ahLst/>
            <a:cxnLst/>
            <a:rect r="r" b="b" t="t" l="l"/>
            <a:pathLst>
              <a:path h="542363" w="4037897">
                <a:moveTo>
                  <a:pt x="0" y="0"/>
                </a:moveTo>
                <a:lnTo>
                  <a:pt x="4037898" y="0"/>
                </a:lnTo>
                <a:lnTo>
                  <a:pt x="4037898" y="542363"/>
                </a:lnTo>
                <a:lnTo>
                  <a:pt x="0" y="542363"/>
                </a:lnTo>
                <a:lnTo>
                  <a:pt x="0" y="0"/>
                </a:lnTo>
                <a:close/>
              </a:path>
            </a:pathLst>
          </a:custGeom>
          <a:blipFill>
            <a:blip r:embed="rId2"/>
            <a:stretch>
              <a:fillRect l="0" t="0" r="-33794" b="0"/>
            </a:stretch>
          </a:blipFill>
        </p:spPr>
      </p:sp>
      <p:grpSp>
        <p:nvGrpSpPr>
          <p:cNvPr name="Group 3" id="3"/>
          <p:cNvGrpSpPr/>
          <p:nvPr/>
        </p:nvGrpSpPr>
        <p:grpSpPr>
          <a:xfrm rot="0">
            <a:off x="4429974" y="2713744"/>
            <a:ext cx="1340953" cy="134095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15C73"/>
            </a:solidFill>
            <a:ln w="123825" cap="sq">
              <a:solidFill>
                <a:srgbClr val="FEFEFE"/>
              </a:solidFill>
              <a:prstDash val="solid"/>
              <a:miter/>
            </a:ln>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3457"/>
                </a:lnSpc>
              </a:pPr>
              <a:r>
                <a:rPr lang="en-US" sz="2469">
                  <a:solidFill>
                    <a:srgbClr val="FFFFFF"/>
                  </a:solidFill>
                  <a:latin typeface="Poppins Bold"/>
                  <a:ea typeface="Poppins Bold"/>
                  <a:cs typeface="Poppins Bold"/>
                  <a:sym typeface="Poppins Bold"/>
                </a:rPr>
                <a:t>KNN</a:t>
              </a:r>
            </a:p>
          </p:txBody>
        </p:sp>
      </p:grpSp>
      <p:sp>
        <p:nvSpPr>
          <p:cNvPr name="AutoShape 6" id="6"/>
          <p:cNvSpPr/>
          <p:nvPr/>
        </p:nvSpPr>
        <p:spPr>
          <a:xfrm>
            <a:off x="5100450" y="1937457"/>
            <a:ext cx="0" cy="776287"/>
          </a:xfrm>
          <a:prstGeom prst="line">
            <a:avLst/>
          </a:prstGeom>
          <a:ln cap="flat" w="85725">
            <a:solidFill>
              <a:srgbClr val="FFFFFF"/>
            </a:solidFill>
            <a:prstDash val="solid"/>
            <a:headEnd type="none" len="sm" w="sm"/>
            <a:tailEnd type="arrow" len="sm" w="med"/>
          </a:ln>
        </p:spPr>
      </p:sp>
      <p:sp>
        <p:nvSpPr>
          <p:cNvPr name="Freeform 7" id="7"/>
          <p:cNvSpPr/>
          <p:nvPr/>
        </p:nvSpPr>
        <p:spPr>
          <a:xfrm flipH="false" flipV="false" rot="0">
            <a:off x="0" y="2491847"/>
            <a:ext cx="1748061" cy="1784746"/>
          </a:xfrm>
          <a:custGeom>
            <a:avLst/>
            <a:gdLst/>
            <a:ahLst/>
            <a:cxnLst/>
            <a:rect r="r" b="b" t="t" l="l"/>
            <a:pathLst>
              <a:path h="1784746" w="1748061">
                <a:moveTo>
                  <a:pt x="0" y="0"/>
                </a:moveTo>
                <a:lnTo>
                  <a:pt x="1748061" y="0"/>
                </a:lnTo>
                <a:lnTo>
                  <a:pt x="1748061" y="1784746"/>
                </a:lnTo>
                <a:lnTo>
                  <a:pt x="0" y="1784746"/>
                </a:lnTo>
                <a:lnTo>
                  <a:pt x="0" y="0"/>
                </a:lnTo>
                <a:close/>
              </a:path>
            </a:pathLst>
          </a:custGeom>
          <a:blipFill>
            <a:blip r:embed="rId3"/>
            <a:stretch>
              <a:fillRect l="0" t="0" r="-3492" b="0"/>
            </a:stretch>
          </a:blipFill>
        </p:spPr>
      </p:sp>
      <p:grpSp>
        <p:nvGrpSpPr>
          <p:cNvPr name="Group 8" id="8"/>
          <p:cNvGrpSpPr/>
          <p:nvPr/>
        </p:nvGrpSpPr>
        <p:grpSpPr>
          <a:xfrm rot="0">
            <a:off x="6813058" y="1502324"/>
            <a:ext cx="3146700" cy="1448509"/>
            <a:chOff x="0" y="0"/>
            <a:chExt cx="1765704" cy="812800"/>
          </a:xfrm>
        </p:grpSpPr>
        <p:sp>
          <p:nvSpPr>
            <p:cNvPr name="Freeform 9" id="9"/>
            <p:cNvSpPr/>
            <p:nvPr/>
          </p:nvSpPr>
          <p:spPr>
            <a:xfrm flipH="false" flipV="false" rot="0">
              <a:off x="0" y="0"/>
              <a:ext cx="1765704" cy="812800"/>
            </a:xfrm>
            <a:custGeom>
              <a:avLst/>
              <a:gdLst/>
              <a:ahLst/>
              <a:cxnLst/>
              <a:rect r="r" b="b" t="t" l="l"/>
              <a:pathLst>
                <a:path h="812800" w="1765704">
                  <a:moveTo>
                    <a:pt x="882852" y="0"/>
                  </a:moveTo>
                  <a:lnTo>
                    <a:pt x="1013186" y="87561"/>
                  </a:lnTo>
                  <a:lnTo>
                    <a:pt x="1203142" y="27679"/>
                  </a:lnTo>
                  <a:lnTo>
                    <a:pt x="1256254" y="131093"/>
                  </a:lnTo>
                  <a:lnTo>
                    <a:pt x="1480173" y="106978"/>
                  </a:lnTo>
                  <a:lnTo>
                    <a:pt x="1448893" y="212279"/>
                  </a:lnTo>
                  <a:lnTo>
                    <a:pt x="1676533" y="227186"/>
                  </a:lnTo>
                  <a:lnTo>
                    <a:pt x="1565081" y="320152"/>
                  </a:lnTo>
                  <a:lnTo>
                    <a:pt x="1765704" y="372069"/>
                  </a:lnTo>
                  <a:lnTo>
                    <a:pt x="1589134" y="440145"/>
                  </a:lnTo>
                  <a:lnTo>
                    <a:pt x="1735640" y="522061"/>
                  </a:lnTo>
                  <a:lnTo>
                    <a:pt x="1517796" y="556053"/>
                  </a:lnTo>
                  <a:lnTo>
                    <a:pt x="1590403" y="656904"/>
                  </a:lnTo>
                  <a:lnTo>
                    <a:pt x="1360709" y="652219"/>
                  </a:lnTo>
                  <a:lnTo>
                    <a:pt x="1349605" y="758384"/>
                  </a:lnTo>
                  <a:lnTo>
                    <a:pt x="1139083" y="715658"/>
                  </a:lnTo>
                  <a:lnTo>
                    <a:pt x="1045771" y="812800"/>
                  </a:lnTo>
                  <a:lnTo>
                    <a:pt x="882852" y="737801"/>
                  </a:lnTo>
                  <a:lnTo>
                    <a:pt x="719933" y="812800"/>
                  </a:lnTo>
                  <a:lnTo>
                    <a:pt x="626621" y="715658"/>
                  </a:lnTo>
                  <a:lnTo>
                    <a:pt x="416099" y="758384"/>
                  </a:lnTo>
                  <a:lnTo>
                    <a:pt x="404995" y="652219"/>
                  </a:lnTo>
                  <a:lnTo>
                    <a:pt x="175303" y="656904"/>
                  </a:lnTo>
                  <a:lnTo>
                    <a:pt x="247906" y="556053"/>
                  </a:lnTo>
                  <a:lnTo>
                    <a:pt x="30064" y="522061"/>
                  </a:lnTo>
                  <a:lnTo>
                    <a:pt x="176570" y="440145"/>
                  </a:lnTo>
                  <a:lnTo>
                    <a:pt x="0" y="372069"/>
                  </a:lnTo>
                  <a:lnTo>
                    <a:pt x="200622" y="320152"/>
                  </a:lnTo>
                  <a:lnTo>
                    <a:pt x="89169" y="227186"/>
                  </a:lnTo>
                  <a:lnTo>
                    <a:pt x="316811" y="212279"/>
                  </a:lnTo>
                  <a:lnTo>
                    <a:pt x="285531" y="106978"/>
                  </a:lnTo>
                  <a:lnTo>
                    <a:pt x="509450" y="131093"/>
                  </a:lnTo>
                  <a:lnTo>
                    <a:pt x="562562" y="27679"/>
                  </a:lnTo>
                  <a:lnTo>
                    <a:pt x="752518" y="87561"/>
                  </a:lnTo>
                  <a:lnTo>
                    <a:pt x="882852" y="0"/>
                  </a:lnTo>
                  <a:close/>
                </a:path>
              </a:pathLst>
            </a:custGeom>
            <a:solidFill>
              <a:srgbClr val="C1FF72"/>
            </a:solidFill>
            <a:ln cap="sq">
              <a:noFill/>
              <a:prstDash val="solid"/>
              <a:miter/>
            </a:ln>
          </p:spPr>
        </p:sp>
        <p:sp>
          <p:nvSpPr>
            <p:cNvPr name="TextBox 10" id="10"/>
            <p:cNvSpPr txBox="true"/>
            <p:nvPr/>
          </p:nvSpPr>
          <p:spPr>
            <a:xfrm>
              <a:off x="303480" y="111125"/>
              <a:ext cx="1158743" cy="561975"/>
            </a:xfrm>
            <a:prstGeom prst="rect">
              <a:avLst/>
            </a:prstGeom>
          </p:spPr>
          <p:txBody>
            <a:bodyPr anchor="ctr" rtlCol="false" tIns="50800" lIns="50800" bIns="50800" rIns="50800"/>
            <a:lstStyle/>
            <a:p>
              <a:pPr algn="ctr">
                <a:lnSpc>
                  <a:spcPts val="2250"/>
                </a:lnSpc>
              </a:pPr>
            </a:p>
          </p:txBody>
        </p:sp>
      </p:grpSp>
      <p:sp>
        <p:nvSpPr>
          <p:cNvPr name="Freeform 11" id="11"/>
          <p:cNvSpPr/>
          <p:nvPr/>
        </p:nvSpPr>
        <p:spPr>
          <a:xfrm flipH="false" flipV="false" rot="0">
            <a:off x="6813058" y="2491847"/>
            <a:ext cx="2783841" cy="1784746"/>
          </a:xfrm>
          <a:custGeom>
            <a:avLst/>
            <a:gdLst/>
            <a:ahLst/>
            <a:cxnLst/>
            <a:rect r="r" b="b" t="t" l="l"/>
            <a:pathLst>
              <a:path h="1784746" w="2783841">
                <a:moveTo>
                  <a:pt x="0" y="0"/>
                </a:moveTo>
                <a:lnTo>
                  <a:pt x="2783841" y="0"/>
                </a:lnTo>
                <a:lnTo>
                  <a:pt x="2783841" y="1784746"/>
                </a:lnTo>
                <a:lnTo>
                  <a:pt x="0" y="1784746"/>
                </a:lnTo>
                <a:lnTo>
                  <a:pt x="0" y="0"/>
                </a:lnTo>
                <a:close/>
              </a:path>
            </a:pathLst>
          </a:custGeom>
          <a:blipFill>
            <a:blip r:embed="rId4"/>
            <a:stretch>
              <a:fillRect l="0" t="-20570" r="-11258" b="0"/>
            </a:stretch>
          </a:blipFill>
        </p:spPr>
      </p:sp>
      <p:sp>
        <p:nvSpPr>
          <p:cNvPr name="AutoShape 12" id="12"/>
          <p:cNvSpPr/>
          <p:nvPr/>
        </p:nvSpPr>
        <p:spPr>
          <a:xfrm>
            <a:off x="5770926" y="3384220"/>
            <a:ext cx="1042131" cy="0"/>
          </a:xfrm>
          <a:prstGeom prst="line">
            <a:avLst/>
          </a:prstGeom>
          <a:ln cap="flat" w="85725">
            <a:solidFill>
              <a:srgbClr val="FFFFFF"/>
            </a:solidFill>
            <a:prstDash val="solid"/>
            <a:headEnd type="none" len="sm" w="sm"/>
            <a:tailEnd type="arrow" len="sm" w="med"/>
          </a:ln>
        </p:spPr>
      </p:sp>
      <p:grpSp>
        <p:nvGrpSpPr>
          <p:cNvPr name="Group 13" id="13"/>
          <p:cNvGrpSpPr/>
          <p:nvPr/>
        </p:nvGrpSpPr>
        <p:grpSpPr>
          <a:xfrm rot="0">
            <a:off x="-214723" y="6747346"/>
            <a:ext cx="3160647" cy="1331321"/>
            <a:chOff x="0" y="0"/>
            <a:chExt cx="1929643" cy="812800"/>
          </a:xfrm>
        </p:grpSpPr>
        <p:sp>
          <p:nvSpPr>
            <p:cNvPr name="Freeform 14" id="14"/>
            <p:cNvSpPr/>
            <p:nvPr/>
          </p:nvSpPr>
          <p:spPr>
            <a:xfrm flipH="false" flipV="false" rot="0">
              <a:off x="0" y="0"/>
              <a:ext cx="1929643" cy="812800"/>
            </a:xfrm>
            <a:custGeom>
              <a:avLst/>
              <a:gdLst/>
              <a:ahLst/>
              <a:cxnLst/>
              <a:rect r="r" b="b" t="t" l="l"/>
              <a:pathLst>
                <a:path h="812800" w="1929643">
                  <a:moveTo>
                    <a:pt x="964822" y="0"/>
                  </a:moveTo>
                  <a:lnTo>
                    <a:pt x="1107256" y="87561"/>
                  </a:lnTo>
                  <a:lnTo>
                    <a:pt x="1314850" y="27679"/>
                  </a:lnTo>
                  <a:lnTo>
                    <a:pt x="1372893" y="131093"/>
                  </a:lnTo>
                  <a:lnTo>
                    <a:pt x="1617602" y="106978"/>
                  </a:lnTo>
                  <a:lnTo>
                    <a:pt x="1583417" y="212279"/>
                  </a:lnTo>
                  <a:lnTo>
                    <a:pt x="1832193" y="227186"/>
                  </a:lnTo>
                  <a:lnTo>
                    <a:pt x="1710393" y="320152"/>
                  </a:lnTo>
                  <a:lnTo>
                    <a:pt x="1929643" y="372069"/>
                  </a:lnTo>
                  <a:lnTo>
                    <a:pt x="1736679" y="440145"/>
                  </a:lnTo>
                  <a:lnTo>
                    <a:pt x="1896788" y="522061"/>
                  </a:lnTo>
                  <a:lnTo>
                    <a:pt x="1658718" y="556053"/>
                  </a:lnTo>
                  <a:lnTo>
                    <a:pt x="1738066" y="656904"/>
                  </a:lnTo>
                  <a:lnTo>
                    <a:pt x="1487046" y="652219"/>
                  </a:lnTo>
                  <a:lnTo>
                    <a:pt x="1474911" y="758384"/>
                  </a:lnTo>
                  <a:lnTo>
                    <a:pt x="1244843" y="715658"/>
                  </a:lnTo>
                  <a:lnTo>
                    <a:pt x="1142867" y="812800"/>
                  </a:lnTo>
                  <a:lnTo>
                    <a:pt x="964822" y="737801"/>
                  </a:lnTo>
                  <a:lnTo>
                    <a:pt x="786776" y="812800"/>
                  </a:lnTo>
                  <a:lnTo>
                    <a:pt x="684800" y="715658"/>
                  </a:lnTo>
                  <a:lnTo>
                    <a:pt x="454732" y="758384"/>
                  </a:lnTo>
                  <a:lnTo>
                    <a:pt x="442597" y="652219"/>
                  </a:lnTo>
                  <a:lnTo>
                    <a:pt x="191579" y="656904"/>
                  </a:lnTo>
                  <a:lnTo>
                    <a:pt x="270923" y="556053"/>
                  </a:lnTo>
                  <a:lnTo>
                    <a:pt x="32856" y="522061"/>
                  </a:lnTo>
                  <a:lnTo>
                    <a:pt x="192964" y="440145"/>
                  </a:lnTo>
                  <a:lnTo>
                    <a:pt x="0" y="372069"/>
                  </a:lnTo>
                  <a:lnTo>
                    <a:pt x="219249" y="320152"/>
                  </a:lnTo>
                  <a:lnTo>
                    <a:pt x="97448" y="227186"/>
                  </a:lnTo>
                  <a:lnTo>
                    <a:pt x="346226" y="212279"/>
                  </a:lnTo>
                  <a:lnTo>
                    <a:pt x="312041" y="106978"/>
                  </a:lnTo>
                  <a:lnTo>
                    <a:pt x="556750" y="131093"/>
                  </a:lnTo>
                  <a:lnTo>
                    <a:pt x="614793" y="27679"/>
                  </a:lnTo>
                  <a:lnTo>
                    <a:pt x="822387" y="87561"/>
                  </a:lnTo>
                  <a:lnTo>
                    <a:pt x="964822" y="0"/>
                  </a:lnTo>
                  <a:close/>
                </a:path>
              </a:pathLst>
            </a:custGeom>
            <a:solidFill>
              <a:srgbClr val="C1FF72"/>
            </a:solidFill>
          </p:spPr>
        </p:sp>
        <p:sp>
          <p:nvSpPr>
            <p:cNvPr name="TextBox 15" id="15"/>
            <p:cNvSpPr txBox="true"/>
            <p:nvPr/>
          </p:nvSpPr>
          <p:spPr>
            <a:xfrm>
              <a:off x="331657" y="111125"/>
              <a:ext cx="1266328" cy="561975"/>
            </a:xfrm>
            <a:prstGeom prst="rect">
              <a:avLst/>
            </a:prstGeom>
          </p:spPr>
          <p:txBody>
            <a:bodyPr anchor="ctr" rtlCol="false" tIns="50800" lIns="50800" bIns="50800" rIns="50800"/>
            <a:lstStyle/>
            <a:p>
              <a:pPr algn="ctr">
                <a:lnSpc>
                  <a:spcPts val="2250"/>
                </a:lnSpc>
              </a:pPr>
            </a:p>
          </p:txBody>
        </p:sp>
      </p:grpSp>
      <p:sp>
        <p:nvSpPr>
          <p:cNvPr name="Freeform 16" id="16"/>
          <p:cNvSpPr/>
          <p:nvPr/>
        </p:nvSpPr>
        <p:spPr>
          <a:xfrm flipH="false" flipV="false" rot="0">
            <a:off x="-22132" y="4774372"/>
            <a:ext cx="2716444" cy="2230421"/>
          </a:xfrm>
          <a:custGeom>
            <a:avLst/>
            <a:gdLst/>
            <a:ahLst/>
            <a:cxnLst/>
            <a:rect r="r" b="b" t="t" l="l"/>
            <a:pathLst>
              <a:path h="2230421" w="2716444">
                <a:moveTo>
                  <a:pt x="0" y="0"/>
                </a:moveTo>
                <a:lnTo>
                  <a:pt x="2716444" y="0"/>
                </a:lnTo>
                <a:lnTo>
                  <a:pt x="2716444" y="2230421"/>
                </a:lnTo>
                <a:lnTo>
                  <a:pt x="0" y="2230421"/>
                </a:lnTo>
                <a:lnTo>
                  <a:pt x="0" y="0"/>
                </a:lnTo>
                <a:close/>
              </a:path>
            </a:pathLst>
          </a:custGeom>
          <a:blipFill>
            <a:blip r:embed="rId5"/>
            <a:stretch>
              <a:fillRect l="-3598" t="0" r="-21602" b="0"/>
            </a:stretch>
          </a:blipFill>
        </p:spPr>
      </p:sp>
      <p:grpSp>
        <p:nvGrpSpPr>
          <p:cNvPr name="Group 17" id="17"/>
          <p:cNvGrpSpPr/>
          <p:nvPr/>
        </p:nvGrpSpPr>
        <p:grpSpPr>
          <a:xfrm rot="0">
            <a:off x="3359832" y="4115377"/>
            <a:ext cx="3130907" cy="1028123"/>
            <a:chOff x="0" y="0"/>
            <a:chExt cx="2475192" cy="812800"/>
          </a:xfrm>
        </p:grpSpPr>
        <p:sp>
          <p:nvSpPr>
            <p:cNvPr name="Freeform 18" id="18"/>
            <p:cNvSpPr/>
            <p:nvPr/>
          </p:nvSpPr>
          <p:spPr>
            <a:xfrm flipH="false" flipV="false" rot="0">
              <a:off x="0" y="0"/>
              <a:ext cx="2475192" cy="812800"/>
            </a:xfrm>
            <a:custGeom>
              <a:avLst/>
              <a:gdLst/>
              <a:ahLst/>
              <a:cxnLst/>
              <a:rect r="r" b="b" t="t" l="l"/>
              <a:pathLst>
                <a:path h="812800" w="2475192">
                  <a:moveTo>
                    <a:pt x="1237596" y="0"/>
                  </a:moveTo>
                  <a:lnTo>
                    <a:pt x="1420300" y="87561"/>
                  </a:lnTo>
                  <a:lnTo>
                    <a:pt x="1686584" y="27679"/>
                  </a:lnTo>
                  <a:lnTo>
                    <a:pt x="1761037" y="131093"/>
                  </a:lnTo>
                  <a:lnTo>
                    <a:pt x="2074930" y="106978"/>
                  </a:lnTo>
                  <a:lnTo>
                    <a:pt x="2031080" y="212279"/>
                  </a:lnTo>
                  <a:lnTo>
                    <a:pt x="2350191" y="227186"/>
                  </a:lnTo>
                  <a:lnTo>
                    <a:pt x="2193956" y="320152"/>
                  </a:lnTo>
                  <a:lnTo>
                    <a:pt x="2475192" y="372069"/>
                  </a:lnTo>
                  <a:lnTo>
                    <a:pt x="2227673" y="440145"/>
                  </a:lnTo>
                  <a:lnTo>
                    <a:pt x="2433048" y="522061"/>
                  </a:lnTo>
                  <a:lnTo>
                    <a:pt x="2127671" y="556053"/>
                  </a:lnTo>
                  <a:lnTo>
                    <a:pt x="2229452" y="656904"/>
                  </a:lnTo>
                  <a:lnTo>
                    <a:pt x="1907464" y="652219"/>
                  </a:lnTo>
                  <a:lnTo>
                    <a:pt x="1891897" y="758384"/>
                  </a:lnTo>
                  <a:lnTo>
                    <a:pt x="1596785" y="715658"/>
                  </a:lnTo>
                  <a:lnTo>
                    <a:pt x="1465979" y="812800"/>
                  </a:lnTo>
                  <a:lnTo>
                    <a:pt x="1237596" y="737801"/>
                  </a:lnTo>
                  <a:lnTo>
                    <a:pt x="1009213" y="812800"/>
                  </a:lnTo>
                  <a:lnTo>
                    <a:pt x="878407" y="715658"/>
                  </a:lnTo>
                  <a:lnTo>
                    <a:pt x="583294" y="758384"/>
                  </a:lnTo>
                  <a:lnTo>
                    <a:pt x="567728" y="652219"/>
                  </a:lnTo>
                  <a:lnTo>
                    <a:pt x="245742" y="656904"/>
                  </a:lnTo>
                  <a:lnTo>
                    <a:pt x="347518" y="556053"/>
                  </a:lnTo>
                  <a:lnTo>
                    <a:pt x="42145" y="522061"/>
                  </a:lnTo>
                  <a:lnTo>
                    <a:pt x="247519" y="440145"/>
                  </a:lnTo>
                  <a:lnTo>
                    <a:pt x="0" y="372069"/>
                  </a:lnTo>
                  <a:lnTo>
                    <a:pt x="281235" y="320152"/>
                  </a:lnTo>
                  <a:lnTo>
                    <a:pt x="124999" y="227186"/>
                  </a:lnTo>
                  <a:lnTo>
                    <a:pt x="444111" y="212279"/>
                  </a:lnTo>
                  <a:lnTo>
                    <a:pt x="400262" y="106978"/>
                  </a:lnTo>
                  <a:lnTo>
                    <a:pt x="714155" y="131093"/>
                  </a:lnTo>
                  <a:lnTo>
                    <a:pt x="788608" y="27679"/>
                  </a:lnTo>
                  <a:lnTo>
                    <a:pt x="1054892" y="87561"/>
                  </a:lnTo>
                  <a:lnTo>
                    <a:pt x="1237596" y="0"/>
                  </a:lnTo>
                  <a:close/>
                </a:path>
              </a:pathLst>
            </a:custGeom>
            <a:solidFill>
              <a:srgbClr val="C1FF72"/>
            </a:solidFill>
          </p:spPr>
        </p:sp>
        <p:sp>
          <p:nvSpPr>
            <p:cNvPr name="TextBox 19" id="19"/>
            <p:cNvSpPr txBox="true"/>
            <p:nvPr/>
          </p:nvSpPr>
          <p:spPr>
            <a:xfrm>
              <a:off x="425424" y="111125"/>
              <a:ext cx="1624345" cy="561975"/>
            </a:xfrm>
            <a:prstGeom prst="rect">
              <a:avLst/>
            </a:prstGeom>
          </p:spPr>
          <p:txBody>
            <a:bodyPr anchor="ctr" rtlCol="false" tIns="50800" lIns="50800" bIns="50800" rIns="50800"/>
            <a:lstStyle/>
            <a:p>
              <a:pPr algn="ctr">
                <a:lnSpc>
                  <a:spcPts val="2250"/>
                </a:lnSpc>
              </a:pPr>
            </a:p>
          </p:txBody>
        </p:sp>
      </p:grpSp>
      <p:sp>
        <p:nvSpPr>
          <p:cNvPr name="Freeform 20" id="20"/>
          <p:cNvSpPr/>
          <p:nvPr/>
        </p:nvSpPr>
        <p:spPr>
          <a:xfrm flipH="false" flipV="false" rot="0">
            <a:off x="3707924" y="5001283"/>
            <a:ext cx="2601189" cy="2137832"/>
          </a:xfrm>
          <a:custGeom>
            <a:avLst/>
            <a:gdLst/>
            <a:ahLst/>
            <a:cxnLst/>
            <a:rect r="r" b="b" t="t" l="l"/>
            <a:pathLst>
              <a:path h="2137832" w="2601189">
                <a:moveTo>
                  <a:pt x="0" y="0"/>
                </a:moveTo>
                <a:lnTo>
                  <a:pt x="2601189" y="0"/>
                </a:lnTo>
                <a:lnTo>
                  <a:pt x="2601189" y="2137832"/>
                </a:lnTo>
                <a:lnTo>
                  <a:pt x="0" y="2137832"/>
                </a:lnTo>
                <a:lnTo>
                  <a:pt x="0" y="0"/>
                </a:lnTo>
                <a:close/>
              </a:path>
            </a:pathLst>
          </a:custGeom>
          <a:blipFill>
            <a:blip r:embed="rId6"/>
            <a:stretch>
              <a:fillRect l="0" t="0" r="-18149" b="0"/>
            </a:stretch>
          </a:blipFill>
        </p:spPr>
      </p:sp>
      <p:grpSp>
        <p:nvGrpSpPr>
          <p:cNvPr name="Group 21" id="21"/>
          <p:cNvGrpSpPr/>
          <p:nvPr/>
        </p:nvGrpSpPr>
        <p:grpSpPr>
          <a:xfrm rot="0">
            <a:off x="2460371" y="2670881"/>
            <a:ext cx="1340953" cy="134095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15C73"/>
            </a:solidFill>
            <a:ln w="123825" cap="sq">
              <a:solidFill>
                <a:srgbClr val="FEFEFE"/>
              </a:solidFill>
              <a:prstDash val="solid"/>
              <a:miter/>
            </a:ln>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457"/>
                </a:lnSpc>
              </a:pPr>
              <a:r>
                <a:rPr lang="en-US" sz="2469">
                  <a:solidFill>
                    <a:srgbClr val="FFFFFF"/>
                  </a:solidFill>
                  <a:latin typeface="Poppins Bold"/>
                  <a:ea typeface="Poppins Bold"/>
                  <a:cs typeface="Poppins Bold"/>
                  <a:sym typeface="Poppins Bold"/>
                </a:rPr>
                <a:t>CNN</a:t>
              </a:r>
            </a:p>
          </p:txBody>
        </p:sp>
      </p:grpSp>
      <p:sp>
        <p:nvSpPr>
          <p:cNvPr name="AutoShape 24" id="24"/>
          <p:cNvSpPr/>
          <p:nvPr/>
        </p:nvSpPr>
        <p:spPr>
          <a:xfrm>
            <a:off x="1748061" y="3341358"/>
            <a:ext cx="712310" cy="0"/>
          </a:xfrm>
          <a:prstGeom prst="line">
            <a:avLst/>
          </a:prstGeom>
          <a:ln cap="flat" w="85725">
            <a:solidFill>
              <a:srgbClr val="FFFFFF"/>
            </a:solidFill>
            <a:prstDash val="solid"/>
            <a:headEnd type="none" len="sm" w="sm"/>
            <a:tailEnd type="arrow" len="sm" w="med"/>
          </a:ln>
        </p:spPr>
      </p:sp>
      <p:sp>
        <p:nvSpPr>
          <p:cNvPr name="AutoShape 25" id="25"/>
          <p:cNvSpPr/>
          <p:nvPr/>
        </p:nvSpPr>
        <p:spPr>
          <a:xfrm>
            <a:off x="3801324" y="3341358"/>
            <a:ext cx="628650" cy="42863"/>
          </a:xfrm>
          <a:prstGeom prst="line">
            <a:avLst/>
          </a:prstGeom>
          <a:ln cap="flat" w="85725">
            <a:solidFill>
              <a:srgbClr val="FFFFFF"/>
            </a:solidFill>
            <a:prstDash val="solid"/>
            <a:headEnd type="none" len="sm" w="sm"/>
            <a:tailEnd type="arrow" len="sm" w="med"/>
          </a:ln>
        </p:spPr>
      </p:sp>
      <p:grpSp>
        <p:nvGrpSpPr>
          <p:cNvPr name="Group 26" id="26"/>
          <p:cNvGrpSpPr/>
          <p:nvPr/>
        </p:nvGrpSpPr>
        <p:grpSpPr>
          <a:xfrm rot="0">
            <a:off x="-140797" y="1028700"/>
            <a:ext cx="2953775" cy="1474224"/>
            <a:chOff x="0" y="0"/>
            <a:chExt cx="1292737" cy="645203"/>
          </a:xfrm>
        </p:grpSpPr>
        <p:sp>
          <p:nvSpPr>
            <p:cNvPr name="Freeform 27" id="27"/>
            <p:cNvSpPr/>
            <p:nvPr/>
          </p:nvSpPr>
          <p:spPr>
            <a:xfrm flipH="false" flipV="false" rot="0">
              <a:off x="0" y="0"/>
              <a:ext cx="1292737" cy="645203"/>
            </a:xfrm>
            <a:custGeom>
              <a:avLst/>
              <a:gdLst/>
              <a:ahLst/>
              <a:cxnLst/>
              <a:rect r="r" b="b" t="t" l="l"/>
              <a:pathLst>
                <a:path h="645203" w="1292737">
                  <a:moveTo>
                    <a:pt x="646369" y="0"/>
                  </a:moveTo>
                  <a:lnTo>
                    <a:pt x="741791" y="69506"/>
                  </a:lnTo>
                  <a:lnTo>
                    <a:pt x="880865" y="21972"/>
                  </a:lnTo>
                  <a:lnTo>
                    <a:pt x="919750" y="104062"/>
                  </a:lnTo>
                  <a:lnTo>
                    <a:pt x="1083690" y="84919"/>
                  </a:lnTo>
                  <a:lnTo>
                    <a:pt x="1060788" y="168508"/>
                  </a:lnTo>
                  <a:lnTo>
                    <a:pt x="1227452" y="180341"/>
                  </a:lnTo>
                  <a:lnTo>
                    <a:pt x="1145854" y="254137"/>
                  </a:lnTo>
                  <a:lnTo>
                    <a:pt x="1292737" y="295350"/>
                  </a:lnTo>
                  <a:lnTo>
                    <a:pt x="1163464" y="349388"/>
                  </a:lnTo>
                  <a:lnTo>
                    <a:pt x="1270727" y="414414"/>
                  </a:lnTo>
                  <a:lnTo>
                    <a:pt x="1111235" y="441396"/>
                  </a:lnTo>
                  <a:lnTo>
                    <a:pt x="1164393" y="521452"/>
                  </a:lnTo>
                  <a:lnTo>
                    <a:pt x="996226" y="517733"/>
                  </a:lnTo>
                  <a:lnTo>
                    <a:pt x="988096" y="602007"/>
                  </a:lnTo>
                  <a:lnTo>
                    <a:pt x="833965" y="568091"/>
                  </a:lnTo>
                  <a:lnTo>
                    <a:pt x="765648" y="645203"/>
                  </a:lnTo>
                  <a:lnTo>
                    <a:pt x="646369" y="585669"/>
                  </a:lnTo>
                  <a:lnTo>
                    <a:pt x="527089" y="645203"/>
                  </a:lnTo>
                  <a:lnTo>
                    <a:pt x="458772" y="568091"/>
                  </a:lnTo>
                  <a:lnTo>
                    <a:pt x="304642" y="602007"/>
                  </a:lnTo>
                  <a:lnTo>
                    <a:pt x="296512" y="517733"/>
                  </a:lnTo>
                  <a:lnTo>
                    <a:pt x="128346" y="521452"/>
                  </a:lnTo>
                  <a:lnTo>
                    <a:pt x="181501" y="441396"/>
                  </a:lnTo>
                  <a:lnTo>
                    <a:pt x="22011" y="414414"/>
                  </a:lnTo>
                  <a:lnTo>
                    <a:pt x="129274" y="349388"/>
                  </a:lnTo>
                  <a:lnTo>
                    <a:pt x="0" y="295350"/>
                  </a:lnTo>
                  <a:lnTo>
                    <a:pt x="146883" y="254137"/>
                  </a:lnTo>
                  <a:lnTo>
                    <a:pt x="65284" y="180341"/>
                  </a:lnTo>
                  <a:lnTo>
                    <a:pt x="231949" y="168508"/>
                  </a:lnTo>
                  <a:lnTo>
                    <a:pt x="209048" y="84919"/>
                  </a:lnTo>
                  <a:lnTo>
                    <a:pt x="372987" y="104062"/>
                  </a:lnTo>
                  <a:lnTo>
                    <a:pt x="411872" y="21972"/>
                  </a:lnTo>
                  <a:lnTo>
                    <a:pt x="550947" y="69506"/>
                  </a:lnTo>
                  <a:lnTo>
                    <a:pt x="646369" y="0"/>
                  </a:lnTo>
                  <a:close/>
                </a:path>
              </a:pathLst>
            </a:custGeom>
            <a:solidFill>
              <a:srgbClr val="C1FF72"/>
            </a:solidFill>
            <a:ln w="28575" cap="sq">
              <a:solidFill>
                <a:srgbClr val="000000"/>
              </a:solidFill>
              <a:prstDash val="solid"/>
              <a:miter/>
            </a:ln>
          </p:spPr>
        </p:sp>
        <p:sp>
          <p:nvSpPr>
            <p:cNvPr name="TextBox 28" id="28"/>
            <p:cNvSpPr txBox="true"/>
            <p:nvPr/>
          </p:nvSpPr>
          <p:spPr>
            <a:xfrm>
              <a:off x="222189" y="34694"/>
              <a:ext cx="848359" cy="499614"/>
            </a:xfrm>
            <a:prstGeom prst="rect">
              <a:avLst/>
            </a:prstGeom>
          </p:spPr>
          <p:txBody>
            <a:bodyPr anchor="ctr" rtlCol="false" tIns="50800" lIns="50800" bIns="50800" rIns="50800"/>
            <a:lstStyle/>
            <a:p>
              <a:pPr algn="ctr">
                <a:lnSpc>
                  <a:spcPts val="3457"/>
                </a:lnSpc>
              </a:pPr>
            </a:p>
          </p:txBody>
        </p:sp>
      </p:grpSp>
      <p:sp>
        <p:nvSpPr>
          <p:cNvPr name="TextBox 29" id="29"/>
          <p:cNvSpPr txBox="true"/>
          <p:nvPr/>
        </p:nvSpPr>
        <p:spPr>
          <a:xfrm rot="0">
            <a:off x="285517" y="1404616"/>
            <a:ext cx="2101146" cy="684292"/>
          </a:xfrm>
          <a:prstGeom prst="rect">
            <a:avLst/>
          </a:prstGeom>
        </p:spPr>
        <p:txBody>
          <a:bodyPr anchor="t" rtlCol="false" tIns="0" lIns="0" bIns="0" rIns="0">
            <a:spAutoFit/>
          </a:bodyPr>
          <a:lstStyle/>
          <a:p>
            <a:pPr algn="ctr">
              <a:lnSpc>
                <a:spcPts val="1818"/>
              </a:lnSpc>
            </a:pPr>
            <a:r>
              <a:rPr lang="en-US" sz="1298">
                <a:solidFill>
                  <a:srgbClr val="000000"/>
                </a:solidFill>
                <a:latin typeface="Canva Sans Bold"/>
                <a:ea typeface="Canva Sans Bold"/>
                <a:cs typeface="Canva Sans Bold"/>
                <a:sym typeface="Canva Sans Bold"/>
              </a:rPr>
              <a:t>Doesnt matter if multiple people in frame as it ultimately uses grab-cut</a:t>
            </a:r>
          </a:p>
        </p:txBody>
      </p:sp>
      <p:sp>
        <p:nvSpPr>
          <p:cNvPr name="Freeform 30" id="30"/>
          <p:cNvSpPr/>
          <p:nvPr/>
        </p:nvSpPr>
        <p:spPr>
          <a:xfrm flipH="false" flipV="false" rot="0">
            <a:off x="0" y="870313"/>
            <a:ext cx="431267" cy="795963"/>
          </a:xfrm>
          <a:custGeom>
            <a:avLst/>
            <a:gdLst/>
            <a:ahLst/>
            <a:cxnLst/>
            <a:rect r="r" b="b" t="t" l="l"/>
            <a:pathLst>
              <a:path h="795963" w="431267">
                <a:moveTo>
                  <a:pt x="0" y="0"/>
                </a:moveTo>
                <a:lnTo>
                  <a:pt x="431267" y="0"/>
                </a:lnTo>
                <a:lnTo>
                  <a:pt x="431267" y="795963"/>
                </a:lnTo>
                <a:lnTo>
                  <a:pt x="0" y="7959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1" id="31"/>
          <p:cNvGrpSpPr/>
          <p:nvPr/>
        </p:nvGrpSpPr>
        <p:grpSpPr>
          <a:xfrm rot="0">
            <a:off x="5469562" y="8212017"/>
            <a:ext cx="3312601" cy="1252891"/>
            <a:chOff x="0" y="0"/>
            <a:chExt cx="1936379" cy="732376"/>
          </a:xfrm>
        </p:grpSpPr>
        <p:sp>
          <p:nvSpPr>
            <p:cNvPr name="Freeform 32" id="32"/>
            <p:cNvSpPr/>
            <p:nvPr/>
          </p:nvSpPr>
          <p:spPr>
            <a:xfrm flipH="false" flipV="false" rot="0">
              <a:off x="0" y="0"/>
              <a:ext cx="1936379" cy="732376"/>
            </a:xfrm>
            <a:custGeom>
              <a:avLst/>
              <a:gdLst/>
              <a:ahLst/>
              <a:cxnLst/>
              <a:rect r="r" b="b" t="t" l="l"/>
              <a:pathLst>
                <a:path h="732376" w="1936379">
                  <a:moveTo>
                    <a:pt x="968189" y="0"/>
                  </a:moveTo>
                  <a:lnTo>
                    <a:pt x="1111121" y="78897"/>
                  </a:lnTo>
                  <a:lnTo>
                    <a:pt x="1319439" y="24940"/>
                  </a:lnTo>
                  <a:lnTo>
                    <a:pt x="1377685" y="118122"/>
                  </a:lnTo>
                  <a:lnTo>
                    <a:pt x="1623248" y="96393"/>
                  </a:lnTo>
                  <a:lnTo>
                    <a:pt x="1588944" y="191275"/>
                  </a:lnTo>
                  <a:lnTo>
                    <a:pt x="1838588" y="204707"/>
                  </a:lnTo>
                  <a:lnTo>
                    <a:pt x="1716364" y="288474"/>
                  </a:lnTo>
                  <a:lnTo>
                    <a:pt x="1936379" y="335255"/>
                  </a:lnTo>
                  <a:lnTo>
                    <a:pt x="1742741" y="396594"/>
                  </a:lnTo>
                  <a:lnTo>
                    <a:pt x="1903409" y="470405"/>
                  </a:lnTo>
                  <a:lnTo>
                    <a:pt x="1664508" y="501034"/>
                  </a:lnTo>
                  <a:lnTo>
                    <a:pt x="1744132" y="591906"/>
                  </a:lnTo>
                  <a:lnTo>
                    <a:pt x="1492237" y="587684"/>
                  </a:lnTo>
                  <a:lnTo>
                    <a:pt x="1480059" y="683345"/>
                  </a:lnTo>
                  <a:lnTo>
                    <a:pt x="1249188" y="644846"/>
                  </a:lnTo>
                  <a:lnTo>
                    <a:pt x="1146857" y="732376"/>
                  </a:lnTo>
                  <a:lnTo>
                    <a:pt x="968189" y="664799"/>
                  </a:lnTo>
                  <a:lnTo>
                    <a:pt x="789522" y="732376"/>
                  </a:lnTo>
                  <a:lnTo>
                    <a:pt x="687191" y="644846"/>
                  </a:lnTo>
                  <a:lnTo>
                    <a:pt x="456320" y="683345"/>
                  </a:lnTo>
                  <a:lnTo>
                    <a:pt x="444142" y="587684"/>
                  </a:lnTo>
                  <a:lnTo>
                    <a:pt x="192248" y="591906"/>
                  </a:lnTo>
                  <a:lnTo>
                    <a:pt x="271869" y="501034"/>
                  </a:lnTo>
                  <a:lnTo>
                    <a:pt x="32970" y="470405"/>
                  </a:lnTo>
                  <a:lnTo>
                    <a:pt x="193638" y="396594"/>
                  </a:lnTo>
                  <a:lnTo>
                    <a:pt x="0" y="335255"/>
                  </a:lnTo>
                  <a:lnTo>
                    <a:pt x="220014" y="288474"/>
                  </a:lnTo>
                  <a:lnTo>
                    <a:pt x="97789" y="204707"/>
                  </a:lnTo>
                  <a:lnTo>
                    <a:pt x="347435" y="191275"/>
                  </a:lnTo>
                  <a:lnTo>
                    <a:pt x="313131" y="96393"/>
                  </a:lnTo>
                  <a:lnTo>
                    <a:pt x="558694" y="118122"/>
                  </a:lnTo>
                  <a:lnTo>
                    <a:pt x="616939" y="24940"/>
                  </a:lnTo>
                  <a:lnTo>
                    <a:pt x="825257" y="78897"/>
                  </a:lnTo>
                  <a:lnTo>
                    <a:pt x="968189" y="0"/>
                  </a:lnTo>
                  <a:close/>
                </a:path>
              </a:pathLst>
            </a:custGeom>
            <a:solidFill>
              <a:srgbClr val="C1FF72"/>
            </a:solidFill>
          </p:spPr>
        </p:sp>
        <p:sp>
          <p:nvSpPr>
            <p:cNvPr name="TextBox 33" id="33"/>
            <p:cNvSpPr txBox="true"/>
            <p:nvPr/>
          </p:nvSpPr>
          <p:spPr>
            <a:xfrm>
              <a:off x="332815" y="97302"/>
              <a:ext cx="1270748" cy="509197"/>
            </a:xfrm>
            <a:prstGeom prst="rect">
              <a:avLst/>
            </a:prstGeom>
          </p:spPr>
          <p:txBody>
            <a:bodyPr anchor="ctr" rtlCol="false" tIns="50800" lIns="50800" bIns="50800" rIns="50800"/>
            <a:lstStyle/>
            <a:p>
              <a:pPr algn="ctr">
                <a:lnSpc>
                  <a:spcPts val="2250"/>
                </a:lnSpc>
              </a:pPr>
            </a:p>
          </p:txBody>
        </p:sp>
      </p:grpSp>
      <p:sp>
        <p:nvSpPr>
          <p:cNvPr name="Freeform 34" id="34"/>
          <p:cNvSpPr/>
          <p:nvPr/>
        </p:nvSpPr>
        <p:spPr>
          <a:xfrm flipH="false" flipV="false" rot="0">
            <a:off x="3827017" y="7540854"/>
            <a:ext cx="2546865" cy="2049192"/>
          </a:xfrm>
          <a:custGeom>
            <a:avLst/>
            <a:gdLst/>
            <a:ahLst/>
            <a:cxnLst/>
            <a:rect r="r" b="b" t="t" l="l"/>
            <a:pathLst>
              <a:path h="2049192" w="2546865">
                <a:moveTo>
                  <a:pt x="0" y="0"/>
                </a:moveTo>
                <a:lnTo>
                  <a:pt x="2546866" y="0"/>
                </a:lnTo>
                <a:lnTo>
                  <a:pt x="2546866" y="2049192"/>
                </a:lnTo>
                <a:lnTo>
                  <a:pt x="0" y="2049192"/>
                </a:lnTo>
                <a:lnTo>
                  <a:pt x="0" y="0"/>
                </a:lnTo>
                <a:close/>
              </a:path>
            </a:pathLst>
          </a:custGeom>
          <a:blipFill>
            <a:blip r:embed="rId9"/>
            <a:stretch>
              <a:fillRect l="0" t="0" r="-31005" b="0"/>
            </a:stretch>
          </a:blipFill>
        </p:spPr>
      </p:sp>
      <p:grpSp>
        <p:nvGrpSpPr>
          <p:cNvPr name="Group 35" id="35"/>
          <p:cNvGrpSpPr/>
          <p:nvPr/>
        </p:nvGrpSpPr>
        <p:grpSpPr>
          <a:xfrm rot="0">
            <a:off x="7070186" y="6747346"/>
            <a:ext cx="2892124" cy="1331321"/>
            <a:chOff x="0" y="0"/>
            <a:chExt cx="1765704" cy="812800"/>
          </a:xfrm>
        </p:grpSpPr>
        <p:sp>
          <p:nvSpPr>
            <p:cNvPr name="Freeform 36" id="36"/>
            <p:cNvSpPr/>
            <p:nvPr/>
          </p:nvSpPr>
          <p:spPr>
            <a:xfrm flipH="false" flipV="false" rot="0">
              <a:off x="0" y="0"/>
              <a:ext cx="1765704" cy="812800"/>
            </a:xfrm>
            <a:custGeom>
              <a:avLst/>
              <a:gdLst/>
              <a:ahLst/>
              <a:cxnLst/>
              <a:rect r="r" b="b" t="t" l="l"/>
              <a:pathLst>
                <a:path h="812800" w="1765704">
                  <a:moveTo>
                    <a:pt x="882852" y="0"/>
                  </a:moveTo>
                  <a:lnTo>
                    <a:pt x="1013186" y="87561"/>
                  </a:lnTo>
                  <a:lnTo>
                    <a:pt x="1203142" y="27679"/>
                  </a:lnTo>
                  <a:lnTo>
                    <a:pt x="1256254" y="131093"/>
                  </a:lnTo>
                  <a:lnTo>
                    <a:pt x="1480173" y="106978"/>
                  </a:lnTo>
                  <a:lnTo>
                    <a:pt x="1448893" y="212279"/>
                  </a:lnTo>
                  <a:lnTo>
                    <a:pt x="1676533" y="227186"/>
                  </a:lnTo>
                  <a:lnTo>
                    <a:pt x="1565081" y="320152"/>
                  </a:lnTo>
                  <a:lnTo>
                    <a:pt x="1765704" y="372069"/>
                  </a:lnTo>
                  <a:lnTo>
                    <a:pt x="1589134" y="440145"/>
                  </a:lnTo>
                  <a:lnTo>
                    <a:pt x="1735640" y="522061"/>
                  </a:lnTo>
                  <a:lnTo>
                    <a:pt x="1517796" y="556053"/>
                  </a:lnTo>
                  <a:lnTo>
                    <a:pt x="1590403" y="656904"/>
                  </a:lnTo>
                  <a:lnTo>
                    <a:pt x="1360709" y="652219"/>
                  </a:lnTo>
                  <a:lnTo>
                    <a:pt x="1349605" y="758384"/>
                  </a:lnTo>
                  <a:lnTo>
                    <a:pt x="1139083" y="715658"/>
                  </a:lnTo>
                  <a:lnTo>
                    <a:pt x="1045771" y="812800"/>
                  </a:lnTo>
                  <a:lnTo>
                    <a:pt x="882852" y="737801"/>
                  </a:lnTo>
                  <a:lnTo>
                    <a:pt x="719933" y="812800"/>
                  </a:lnTo>
                  <a:lnTo>
                    <a:pt x="626621" y="715658"/>
                  </a:lnTo>
                  <a:lnTo>
                    <a:pt x="416099" y="758384"/>
                  </a:lnTo>
                  <a:lnTo>
                    <a:pt x="404995" y="652219"/>
                  </a:lnTo>
                  <a:lnTo>
                    <a:pt x="175303" y="656904"/>
                  </a:lnTo>
                  <a:lnTo>
                    <a:pt x="247906" y="556053"/>
                  </a:lnTo>
                  <a:lnTo>
                    <a:pt x="30064" y="522061"/>
                  </a:lnTo>
                  <a:lnTo>
                    <a:pt x="176570" y="440145"/>
                  </a:lnTo>
                  <a:lnTo>
                    <a:pt x="0" y="372069"/>
                  </a:lnTo>
                  <a:lnTo>
                    <a:pt x="200622" y="320152"/>
                  </a:lnTo>
                  <a:lnTo>
                    <a:pt x="89169" y="227186"/>
                  </a:lnTo>
                  <a:lnTo>
                    <a:pt x="316811" y="212279"/>
                  </a:lnTo>
                  <a:lnTo>
                    <a:pt x="285531" y="106978"/>
                  </a:lnTo>
                  <a:lnTo>
                    <a:pt x="509450" y="131093"/>
                  </a:lnTo>
                  <a:lnTo>
                    <a:pt x="562562" y="27679"/>
                  </a:lnTo>
                  <a:lnTo>
                    <a:pt x="752518" y="87561"/>
                  </a:lnTo>
                  <a:lnTo>
                    <a:pt x="882852" y="0"/>
                  </a:lnTo>
                  <a:close/>
                </a:path>
              </a:pathLst>
            </a:custGeom>
            <a:solidFill>
              <a:srgbClr val="C1FF72"/>
            </a:solidFill>
          </p:spPr>
        </p:sp>
        <p:sp>
          <p:nvSpPr>
            <p:cNvPr name="TextBox 37" id="37"/>
            <p:cNvSpPr txBox="true"/>
            <p:nvPr/>
          </p:nvSpPr>
          <p:spPr>
            <a:xfrm>
              <a:off x="303480" y="111125"/>
              <a:ext cx="1158743" cy="561975"/>
            </a:xfrm>
            <a:prstGeom prst="rect">
              <a:avLst/>
            </a:prstGeom>
          </p:spPr>
          <p:txBody>
            <a:bodyPr anchor="ctr" rtlCol="false" tIns="50800" lIns="50800" bIns="50800" rIns="50800"/>
            <a:lstStyle/>
            <a:p>
              <a:pPr algn="ctr">
                <a:lnSpc>
                  <a:spcPts val="2250"/>
                </a:lnSpc>
              </a:pPr>
            </a:p>
          </p:txBody>
        </p:sp>
      </p:grpSp>
      <p:sp>
        <p:nvSpPr>
          <p:cNvPr name="Freeform 38" id="38"/>
          <p:cNvSpPr/>
          <p:nvPr/>
        </p:nvSpPr>
        <p:spPr>
          <a:xfrm flipH="false" flipV="false" rot="0">
            <a:off x="7322724" y="4774372"/>
            <a:ext cx="2637033" cy="2137832"/>
          </a:xfrm>
          <a:custGeom>
            <a:avLst/>
            <a:gdLst/>
            <a:ahLst/>
            <a:cxnLst/>
            <a:rect r="r" b="b" t="t" l="l"/>
            <a:pathLst>
              <a:path h="2137832" w="2637033">
                <a:moveTo>
                  <a:pt x="0" y="0"/>
                </a:moveTo>
                <a:lnTo>
                  <a:pt x="2637034" y="0"/>
                </a:lnTo>
                <a:lnTo>
                  <a:pt x="2637034" y="2137832"/>
                </a:lnTo>
                <a:lnTo>
                  <a:pt x="0" y="2137832"/>
                </a:lnTo>
                <a:lnTo>
                  <a:pt x="0" y="0"/>
                </a:lnTo>
                <a:close/>
              </a:path>
            </a:pathLst>
          </a:custGeom>
          <a:blipFill>
            <a:blip r:embed="rId10"/>
            <a:stretch>
              <a:fillRect l="0" t="0" r="-5148" b="0"/>
            </a:stretch>
          </a:blipFill>
        </p:spPr>
      </p:sp>
      <p:sp>
        <p:nvSpPr>
          <p:cNvPr name="Freeform 39" id="39"/>
          <p:cNvSpPr/>
          <p:nvPr/>
        </p:nvSpPr>
        <p:spPr>
          <a:xfrm flipH="false" flipV="false" rot="0">
            <a:off x="233206" y="7992670"/>
            <a:ext cx="2336818" cy="2294330"/>
          </a:xfrm>
          <a:custGeom>
            <a:avLst/>
            <a:gdLst/>
            <a:ahLst/>
            <a:cxnLst/>
            <a:rect r="r" b="b" t="t" l="l"/>
            <a:pathLst>
              <a:path h="2294330" w="2336818">
                <a:moveTo>
                  <a:pt x="0" y="0"/>
                </a:moveTo>
                <a:lnTo>
                  <a:pt x="2336817" y="0"/>
                </a:lnTo>
                <a:lnTo>
                  <a:pt x="2336817" y="2294330"/>
                </a:lnTo>
                <a:lnTo>
                  <a:pt x="0" y="22943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0" id="40"/>
          <p:cNvSpPr txBox="true"/>
          <p:nvPr/>
        </p:nvSpPr>
        <p:spPr>
          <a:xfrm rot="0">
            <a:off x="11937322" y="100671"/>
            <a:ext cx="5609871" cy="1294424"/>
          </a:xfrm>
          <a:prstGeom prst="rect">
            <a:avLst/>
          </a:prstGeom>
        </p:spPr>
        <p:txBody>
          <a:bodyPr anchor="t" rtlCol="false" tIns="0" lIns="0" bIns="0" rIns="0">
            <a:spAutoFit/>
          </a:bodyPr>
          <a:lstStyle/>
          <a:p>
            <a:pPr algn="ctr">
              <a:lnSpc>
                <a:spcPts val="10631"/>
              </a:lnSpc>
            </a:pPr>
            <a:r>
              <a:rPr lang="en-US" sz="7593">
                <a:solidFill>
                  <a:srgbClr val="FFFFFF"/>
                </a:solidFill>
                <a:latin typeface="Canva Sans Bold"/>
                <a:ea typeface="Canva Sans Bold"/>
                <a:cs typeface="Canva Sans Bold"/>
                <a:sym typeface="Canva Sans Bold"/>
              </a:rPr>
              <a:t>Attack No-3</a:t>
            </a:r>
          </a:p>
        </p:txBody>
      </p:sp>
      <p:sp>
        <p:nvSpPr>
          <p:cNvPr name="TextBox 41" id="41"/>
          <p:cNvSpPr txBox="true"/>
          <p:nvPr/>
        </p:nvSpPr>
        <p:spPr>
          <a:xfrm rot="0">
            <a:off x="-384245" y="176488"/>
            <a:ext cx="7503644" cy="642832"/>
          </a:xfrm>
          <a:prstGeom prst="rect">
            <a:avLst/>
          </a:prstGeom>
        </p:spPr>
        <p:txBody>
          <a:bodyPr anchor="t" rtlCol="false" tIns="0" lIns="0" bIns="0" rIns="0">
            <a:spAutoFit/>
          </a:bodyPr>
          <a:lstStyle/>
          <a:p>
            <a:pPr algn="ctr">
              <a:lnSpc>
                <a:spcPts val="2433"/>
              </a:lnSpc>
            </a:pPr>
            <a:r>
              <a:rPr lang="en-US" sz="2588" spc="155">
                <a:solidFill>
                  <a:srgbClr val="FF001B"/>
                </a:solidFill>
                <a:latin typeface="Lovelo Line Bold"/>
                <a:ea typeface="Lovelo Line Bold"/>
                <a:cs typeface="Lovelo Line Bold"/>
                <a:sym typeface="Lovelo Line Bold"/>
              </a:rPr>
              <a:t>SOO MANY OPTIONS FOR A  SINGLE FASHION ITEM</a:t>
            </a:r>
          </a:p>
        </p:txBody>
      </p:sp>
      <p:sp>
        <p:nvSpPr>
          <p:cNvPr name="TextBox 42" id="42"/>
          <p:cNvSpPr txBox="true"/>
          <p:nvPr/>
        </p:nvSpPr>
        <p:spPr>
          <a:xfrm rot="0">
            <a:off x="6490739" y="181792"/>
            <a:ext cx="3741894" cy="1213303"/>
          </a:xfrm>
          <a:prstGeom prst="rect">
            <a:avLst/>
          </a:prstGeom>
        </p:spPr>
        <p:txBody>
          <a:bodyPr anchor="t" rtlCol="false" tIns="0" lIns="0" bIns="0" rIns="0">
            <a:spAutoFit/>
          </a:bodyPr>
          <a:lstStyle/>
          <a:p>
            <a:pPr algn="ctr">
              <a:lnSpc>
                <a:spcPts val="9970"/>
              </a:lnSpc>
            </a:pPr>
            <a:r>
              <a:rPr lang="en-US" sz="7121">
                <a:solidFill>
                  <a:srgbClr val="FFFFFF"/>
                </a:solidFill>
                <a:latin typeface="Canva Sans Bold"/>
                <a:ea typeface="Canva Sans Bold"/>
                <a:cs typeface="Canva Sans Bold"/>
                <a:sym typeface="Canva Sans Bold"/>
              </a:rPr>
              <a:t>Solution</a:t>
            </a:r>
          </a:p>
        </p:txBody>
      </p:sp>
      <p:sp>
        <p:nvSpPr>
          <p:cNvPr name="TextBox 43" id="43"/>
          <p:cNvSpPr txBox="true"/>
          <p:nvPr/>
        </p:nvSpPr>
        <p:spPr>
          <a:xfrm rot="0">
            <a:off x="10261208" y="1220669"/>
            <a:ext cx="7937731" cy="8480488"/>
          </a:xfrm>
          <a:prstGeom prst="rect">
            <a:avLst/>
          </a:prstGeom>
        </p:spPr>
        <p:txBody>
          <a:bodyPr anchor="t" rtlCol="false" tIns="0" lIns="0" bIns="0" rIns="0">
            <a:spAutoFit/>
          </a:bodyPr>
          <a:lstStyle/>
          <a:p>
            <a:pPr algn="ctr">
              <a:lnSpc>
                <a:spcPts val="3218"/>
              </a:lnSpc>
              <a:spcBef>
                <a:spcPct val="0"/>
              </a:spcBef>
            </a:pPr>
            <a:r>
              <a:rPr lang="en-US" sz="2298">
                <a:solidFill>
                  <a:srgbClr val="C1FF72"/>
                </a:solidFill>
                <a:latin typeface="Canva Sans Bold"/>
                <a:ea typeface="Canva Sans Bold"/>
                <a:cs typeface="Canva Sans Bold"/>
                <a:sym typeface="Canva Sans Bold"/>
              </a:rPr>
              <a:t>Tools and Technologies:</a:t>
            </a:r>
          </a:p>
          <a:p>
            <a:pPr algn="ctr" marL="496283" indent="-248142" lvl="1">
              <a:lnSpc>
                <a:spcPts val="3218"/>
              </a:lnSpc>
              <a:buFont typeface="Arial"/>
              <a:buChar char="•"/>
            </a:pPr>
            <a:r>
              <a:rPr lang="en-US" sz="2298">
                <a:solidFill>
                  <a:srgbClr val="FFFFFF"/>
                </a:solidFill>
                <a:latin typeface="Canva Sans Bold"/>
                <a:ea typeface="Canva Sans Bold"/>
                <a:cs typeface="Canva Sans Bold"/>
                <a:sym typeface="Canva Sans Bold"/>
              </a:rPr>
              <a:t>TensorFlow-For the RESnet model to work ,implementing CNN on each image of the dataset to grab its features</a:t>
            </a:r>
          </a:p>
          <a:p>
            <a:pPr algn="ctr" marL="496283" indent="-248142" lvl="1">
              <a:lnSpc>
                <a:spcPts val="3218"/>
              </a:lnSpc>
              <a:buFont typeface="Arial"/>
              <a:buChar char="•"/>
            </a:pPr>
            <a:r>
              <a:rPr lang="en-US" sz="2298">
                <a:solidFill>
                  <a:srgbClr val="FFFFFF"/>
                </a:solidFill>
                <a:latin typeface="Canva Sans Bold"/>
                <a:ea typeface="Canva Sans Bold"/>
                <a:cs typeface="Canva Sans Bold"/>
                <a:sym typeface="Canva Sans Bold"/>
              </a:rPr>
              <a:t>Python: For writing the scraping scripts and processing the data.</a:t>
            </a:r>
          </a:p>
          <a:p>
            <a:pPr algn="ctr" marL="496283" indent="-248142" lvl="1">
              <a:lnSpc>
                <a:spcPts val="3218"/>
              </a:lnSpc>
              <a:buFont typeface="Arial"/>
              <a:buChar char="•"/>
            </a:pPr>
            <a:r>
              <a:rPr lang="en-US" sz="2298">
                <a:solidFill>
                  <a:srgbClr val="FFFFFF"/>
                </a:solidFill>
                <a:latin typeface="Canva Sans Bold"/>
                <a:ea typeface="Canva Sans Bold"/>
                <a:cs typeface="Canva Sans Bold"/>
                <a:sym typeface="Canva Sans Bold"/>
              </a:rPr>
              <a:t>Pickle-To handle read function of the extracted features </a:t>
            </a:r>
          </a:p>
          <a:p>
            <a:pPr algn="ctr" marL="496283" indent="-248142" lvl="1">
              <a:lnSpc>
                <a:spcPts val="3218"/>
              </a:lnSpc>
              <a:buFont typeface="Arial"/>
              <a:buChar char="•"/>
            </a:pPr>
            <a:r>
              <a:rPr lang="en-US" sz="2298">
                <a:solidFill>
                  <a:srgbClr val="FFFFFF"/>
                </a:solidFill>
                <a:latin typeface="Canva Sans Bold"/>
                <a:ea typeface="Canva Sans Bold"/>
                <a:cs typeface="Canva Sans Bold"/>
                <a:sym typeface="Canva Sans Bold"/>
              </a:rPr>
              <a:t>Scikit-learn-Implementing Kneighbors algorithm on the dataset</a:t>
            </a:r>
          </a:p>
          <a:p>
            <a:pPr algn="ctr">
              <a:lnSpc>
                <a:spcPts val="3218"/>
              </a:lnSpc>
              <a:spcBef>
                <a:spcPct val="0"/>
              </a:spcBef>
            </a:pPr>
            <a:r>
              <a:rPr lang="en-US" sz="2298">
                <a:solidFill>
                  <a:srgbClr val="C1FF72"/>
                </a:solidFill>
                <a:latin typeface="Canva Sans Bold"/>
                <a:ea typeface="Canva Sans Bold"/>
                <a:cs typeface="Canva Sans Bold"/>
                <a:sym typeface="Canva Sans Bold"/>
              </a:rPr>
              <a:t>Methodology:</a:t>
            </a:r>
          </a:p>
          <a:p>
            <a:pPr algn="ctr">
              <a:lnSpc>
                <a:spcPts val="3218"/>
              </a:lnSpc>
              <a:spcBef>
                <a:spcPct val="0"/>
              </a:spcBef>
            </a:pPr>
            <a:r>
              <a:rPr lang="en-US" sz="2298">
                <a:solidFill>
                  <a:srgbClr val="FFFFFF"/>
                </a:solidFill>
                <a:latin typeface="Canva Sans Bold"/>
                <a:ea typeface="Canva Sans Bold"/>
                <a:cs typeface="Canva Sans Bold"/>
                <a:sym typeface="Canva Sans Bold"/>
              </a:rPr>
              <a:t>CLICK :- RECOMMEND ME LIKE THIS </a:t>
            </a:r>
          </a:p>
          <a:p>
            <a:pPr algn="ctr">
              <a:lnSpc>
                <a:spcPts val="3218"/>
              </a:lnSpc>
              <a:spcBef>
                <a:spcPct val="0"/>
              </a:spcBef>
            </a:pPr>
            <a:r>
              <a:rPr lang="en-US" sz="2298">
                <a:solidFill>
                  <a:srgbClr val="FFFFFF"/>
                </a:solidFill>
                <a:latin typeface="Canva Sans Bold"/>
                <a:ea typeface="Canva Sans Bold"/>
                <a:cs typeface="Canva Sans Bold"/>
                <a:sym typeface="Canva Sans Bold"/>
              </a:rPr>
              <a:t>Using the ResNet module CNN on the user selected trending image and comparing it to the each image of the dataset that is already processed via Resnet , and recommending 4-5 similar vectors around it to have the exact recommendation that is liked by the user ,</a:t>
            </a:r>
          </a:p>
          <a:p>
            <a:pPr algn="ctr">
              <a:lnSpc>
                <a:spcPts val="3218"/>
              </a:lnSpc>
              <a:spcBef>
                <a:spcPct val="0"/>
              </a:spcBef>
            </a:pPr>
            <a:r>
              <a:rPr lang="en-US" sz="2298">
                <a:solidFill>
                  <a:srgbClr val="FFFFFF"/>
                </a:solidFill>
                <a:latin typeface="Canva Sans Bold"/>
                <a:ea typeface="Canva Sans Bold"/>
                <a:cs typeface="Canva Sans Bold"/>
                <a:sym typeface="Canva Sans Bold"/>
              </a:rPr>
              <a:t>Uses kneighbors algorithm (KNN) of scikit-learn, in this way we get recommend the TREND-CENTRIC demands of the user .The more query we get for the particular tag, the more we can put it in shop by trends</a:t>
            </a:r>
          </a:p>
        </p:txBody>
      </p:sp>
      <p:sp>
        <p:nvSpPr>
          <p:cNvPr name="TextBox 44" id="44"/>
          <p:cNvSpPr txBox="true"/>
          <p:nvPr/>
        </p:nvSpPr>
        <p:spPr>
          <a:xfrm rot="0">
            <a:off x="2921049" y="9853558"/>
            <a:ext cx="11190398" cy="398541"/>
          </a:xfrm>
          <a:prstGeom prst="rect">
            <a:avLst/>
          </a:prstGeom>
        </p:spPr>
        <p:txBody>
          <a:bodyPr anchor="t" rtlCol="false" tIns="0" lIns="0" bIns="0" rIns="0">
            <a:spAutoFit/>
          </a:bodyPr>
          <a:lstStyle/>
          <a:p>
            <a:pPr algn="ctr">
              <a:lnSpc>
                <a:spcPts val="2336"/>
              </a:lnSpc>
            </a:pPr>
            <a:r>
              <a:rPr lang="en-US" sz="2995" spc="-185">
                <a:solidFill>
                  <a:srgbClr val="FFFFFF"/>
                </a:solidFill>
                <a:latin typeface="Copperplate Gothic 29 AB"/>
                <a:ea typeface="Copperplate Gothic 29 AB"/>
                <a:cs typeface="Copperplate Gothic 29 AB"/>
                <a:sym typeface="Copperplate Gothic 29 AB"/>
              </a:rPr>
              <a:t>RECOMMENDING SIMILAR CLOTHES FROM  MYNTRA’S DATASET ✅</a:t>
            </a:r>
          </a:p>
        </p:txBody>
      </p:sp>
      <p:sp>
        <p:nvSpPr>
          <p:cNvPr name="TextBox 45" id="45"/>
          <p:cNvSpPr txBox="true"/>
          <p:nvPr/>
        </p:nvSpPr>
        <p:spPr>
          <a:xfrm rot="0">
            <a:off x="7322724" y="6976218"/>
            <a:ext cx="2387047" cy="845002"/>
          </a:xfrm>
          <a:prstGeom prst="rect">
            <a:avLst/>
          </a:prstGeom>
        </p:spPr>
        <p:txBody>
          <a:bodyPr anchor="t" rtlCol="false" tIns="0" lIns="0" bIns="0" rIns="0">
            <a:spAutoFit/>
          </a:bodyPr>
          <a:lstStyle/>
          <a:p>
            <a:pPr algn="ctr">
              <a:lnSpc>
                <a:spcPts val="2250"/>
              </a:lnSpc>
            </a:pPr>
            <a:r>
              <a:rPr lang="en-US" sz="1607">
                <a:solidFill>
                  <a:srgbClr val="000000"/>
                </a:solidFill>
                <a:latin typeface="Canva Sans Bold"/>
                <a:ea typeface="Canva Sans Bold"/>
                <a:cs typeface="Canva Sans Bold"/>
                <a:sym typeface="Canva Sans Bold"/>
              </a:rPr>
              <a:t>Black saree recommedation from #blacksaree</a:t>
            </a:r>
          </a:p>
        </p:txBody>
      </p:sp>
      <p:sp>
        <p:nvSpPr>
          <p:cNvPr name="TextBox 46" id="46"/>
          <p:cNvSpPr txBox="true"/>
          <p:nvPr/>
        </p:nvSpPr>
        <p:spPr>
          <a:xfrm rot="0">
            <a:off x="3731762" y="4156281"/>
            <a:ext cx="2387047" cy="845002"/>
          </a:xfrm>
          <a:prstGeom prst="rect">
            <a:avLst/>
          </a:prstGeom>
        </p:spPr>
        <p:txBody>
          <a:bodyPr anchor="t" rtlCol="false" tIns="0" lIns="0" bIns="0" rIns="0">
            <a:spAutoFit/>
          </a:bodyPr>
          <a:lstStyle/>
          <a:p>
            <a:pPr algn="ctr">
              <a:lnSpc>
                <a:spcPts val="2250"/>
              </a:lnSpc>
            </a:pPr>
            <a:r>
              <a:rPr lang="en-US" sz="1607">
                <a:solidFill>
                  <a:srgbClr val="000000"/>
                </a:solidFill>
                <a:latin typeface="Canva Sans Bold"/>
                <a:ea typeface="Canva Sans Bold"/>
                <a:cs typeface="Canva Sans Bold"/>
                <a:sym typeface="Canva Sans Bold"/>
              </a:rPr>
              <a:t>Frock</a:t>
            </a:r>
          </a:p>
          <a:p>
            <a:pPr algn="ctr">
              <a:lnSpc>
                <a:spcPts val="2250"/>
              </a:lnSpc>
            </a:pPr>
            <a:r>
              <a:rPr lang="en-US" sz="1607">
                <a:solidFill>
                  <a:srgbClr val="000000"/>
                </a:solidFill>
                <a:latin typeface="Canva Sans Bold"/>
                <a:ea typeface="Canva Sans Bold"/>
                <a:cs typeface="Canva Sans Bold"/>
                <a:sym typeface="Canva Sans Bold"/>
              </a:rPr>
              <a:t> recommendation from</a:t>
            </a:r>
          </a:p>
          <a:p>
            <a:pPr algn="ctr">
              <a:lnSpc>
                <a:spcPts val="2250"/>
              </a:lnSpc>
            </a:pPr>
            <a:r>
              <a:rPr lang="en-US" sz="1607">
                <a:solidFill>
                  <a:srgbClr val="000000"/>
                </a:solidFill>
                <a:latin typeface="Canva Sans Bold"/>
                <a:ea typeface="Canva Sans Bold"/>
                <a:cs typeface="Canva Sans Bold"/>
                <a:sym typeface="Canva Sans Bold"/>
              </a:rPr>
              <a:t>#barbiemovie </a:t>
            </a:r>
          </a:p>
        </p:txBody>
      </p:sp>
      <p:sp>
        <p:nvSpPr>
          <p:cNvPr name="TextBox 47" id="47"/>
          <p:cNvSpPr txBox="true"/>
          <p:nvPr/>
        </p:nvSpPr>
        <p:spPr>
          <a:xfrm rot="0">
            <a:off x="142567" y="6976218"/>
            <a:ext cx="2387047" cy="845002"/>
          </a:xfrm>
          <a:prstGeom prst="rect">
            <a:avLst/>
          </a:prstGeom>
        </p:spPr>
        <p:txBody>
          <a:bodyPr anchor="t" rtlCol="false" tIns="0" lIns="0" bIns="0" rIns="0">
            <a:spAutoFit/>
          </a:bodyPr>
          <a:lstStyle/>
          <a:p>
            <a:pPr algn="ctr">
              <a:lnSpc>
                <a:spcPts val="2250"/>
              </a:lnSpc>
            </a:pPr>
            <a:r>
              <a:rPr lang="en-US" sz="1607">
                <a:solidFill>
                  <a:srgbClr val="000000"/>
                </a:solidFill>
                <a:latin typeface="Canva Sans Bold"/>
                <a:ea typeface="Canva Sans Bold"/>
                <a:cs typeface="Canva Sans Bold"/>
                <a:sym typeface="Canva Sans Bold"/>
              </a:rPr>
              <a:t>Bodycon recommendation from #zendayafashion</a:t>
            </a:r>
          </a:p>
        </p:txBody>
      </p:sp>
      <p:sp>
        <p:nvSpPr>
          <p:cNvPr name="TextBox 48" id="48"/>
          <p:cNvSpPr txBox="true"/>
          <p:nvPr/>
        </p:nvSpPr>
        <p:spPr>
          <a:xfrm rot="0">
            <a:off x="6237141" y="8400054"/>
            <a:ext cx="2124545" cy="755220"/>
          </a:xfrm>
          <a:prstGeom prst="rect">
            <a:avLst/>
          </a:prstGeom>
        </p:spPr>
        <p:txBody>
          <a:bodyPr anchor="t" rtlCol="false" tIns="0" lIns="0" bIns="0" rIns="0">
            <a:spAutoFit/>
          </a:bodyPr>
          <a:lstStyle/>
          <a:p>
            <a:pPr algn="ctr">
              <a:lnSpc>
                <a:spcPts val="2002"/>
              </a:lnSpc>
            </a:pPr>
            <a:r>
              <a:rPr lang="en-US" sz="1430">
                <a:solidFill>
                  <a:srgbClr val="000000"/>
                </a:solidFill>
                <a:latin typeface="Canva Sans Bold"/>
                <a:ea typeface="Canva Sans Bold"/>
                <a:cs typeface="Canva Sans Bold"/>
                <a:sym typeface="Canva Sans Bold"/>
              </a:rPr>
              <a:t>Watch</a:t>
            </a:r>
          </a:p>
          <a:p>
            <a:pPr algn="ctr">
              <a:lnSpc>
                <a:spcPts val="2002"/>
              </a:lnSpc>
            </a:pPr>
            <a:r>
              <a:rPr lang="en-US" sz="1430">
                <a:solidFill>
                  <a:srgbClr val="000000"/>
                </a:solidFill>
                <a:latin typeface="Canva Sans Bold"/>
                <a:ea typeface="Canva Sans Bold"/>
                <a:cs typeface="Canva Sans Bold"/>
                <a:sym typeface="Canva Sans Bold"/>
              </a:rPr>
              <a:t> recommendation from</a:t>
            </a:r>
          </a:p>
          <a:p>
            <a:pPr algn="ctr">
              <a:lnSpc>
                <a:spcPts val="2002"/>
              </a:lnSpc>
            </a:pPr>
            <a:r>
              <a:rPr lang="en-US" sz="1430">
                <a:solidFill>
                  <a:srgbClr val="000000"/>
                </a:solidFill>
                <a:latin typeface="Canva Sans Bold"/>
                <a:ea typeface="Canva Sans Bold"/>
                <a:cs typeface="Canva Sans Bold"/>
                <a:sym typeface="Canva Sans Bold"/>
              </a:rPr>
              <a:t>#noisewatch</a:t>
            </a:r>
          </a:p>
        </p:txBody>
      </p:sp>
      <p:sp>
        <p:nvSpPr>
          <p:cNvPr name="TextBox 49" id="49"/>
          <p:cNvSpPr txBox="true"/>
          <p:nvPr/>
        </p:nvSpPr>
        <p:spPr>
          <a:xfrm rot="0">
            <a:off x="7386099" y="1705686"/>
            <a:ext cx="2073814" cy="737869"/>
          </a:xfrm>
          <a:prstGeom prst="rect">
            <a:avLst/>
          </a:prstGeom>
        </p:spPr>
        <p:txBody>
          <a:bodyPr anchor="t" rtlCol="false" tIns="0" lIns="0" bIns="0" rIns="0">
            <a:spAutoFit/>
          </a:bodyPr>
          <a:lstStyle/>
          <a:p>
            <a:pPr algn="ctr">
              <a:lnSpc>
                <a:spcPts val="1954"/>
              </a:lnSpc>
            </a:pPr>
            <a:r>
              <a:rPr lang="en-US" sz="1396">
                <a:solidFill>
                  <a:srgbClr val="000000"/>
                </a:solidFill>
                <a:latin typeface="Canva Sans Bold"/>
                <a:ea typeface="Canva Sans Bold"/>
                <a:cs typeface="Canva Sans Bold"/>
                <a:sym typeface="Canva Sans Bold"/>
              </a:rPr>
              <a:t>Coffee shouldercut bodycon</a:t>
            </a:r>
          </a:p>
          <a:p>
            <a:pPr algn="ctr">
              <a:lnSpc>
                <a:spcPts val="1954"/>
              </a:lnSpc>
            </a:pPr>
            <a:r>
              <a:rPr lang="en-US" sz="1396">
                <a:solidFill>
                  <a:srgbClr val="000000"/>
                </a:solidFill>
                <a:latin typeface="Canva Sans Bold"/>
                <a:ea typeface="Canva Sans Bold"/>
                <a:cs typeface="Canva Sans Bold"/>
                <a:sym typeface="Canva Sans Bold"/>
              </a:rPr>
              <a:t>from #zendayafashion </a:t>
            </a:r>
          </a:p>
        </p:txBody>
      </p:sp>
      <p:sp>
        <p:nvSpPr>
          <p:cNvPr name="TextBox 50" id="50"/>
          <p:cNvSpPr txBox="true"/>
          <p:nvPr/>
        </p:nvSpPr>
        <p:spPr>
          <a:xfrm rot="0">
            <a:off x="326732" y="8450142"/>
            <a:ext cx="2018717" cy="1477927"/>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Bold"/>
                <a:ea typeface="Canva Sans Bold"/>
                <a:cs typeface="Canva Sans Bold"/>
                <a:sym typeface="Canva Sans Bold"/>
              </a:rPr>
              <a:t>Popular dresses bought from #hashtags recommendation goes to  Myntra  </a:t>
            </a:r>
          </a:p>
          <a:p>
            <a:pPr algn="ctr">
              <a:lnSpc>
                <a:spcPts val="2014"/>
              </a:lnSpc>
            </a:pPr>
            <a:r>
              <a:rPr lang="en-US" sz="1438">
                <a:solidFill>
                  <a:srgbClr val="000000"/>
                </a:solidFill>
                <a:latin typeface="Canva Sans Bold"/>
                <a:ea typeface="Canva Sans Bold"/>
                <a:cs typeface="Canva Sans Bold"/>
                <a:sym typeface="Canva Sans Bold"/>
              </a:rPr>
              <a:t>SHOP BY TRENDS</a:t>
            </a:r>
            <a:r>
              <a:rPr lang="en-US" sz="1438">
                <a:solidFill>
                  <a:srgbClr val="FEFEFE"/>
                </a:solidFill>
                <a:latin typeface="Canva Sans Bold"/>
                <a:ea typeface="Canva Sans Bold"/>
                <a:cs typeface="Canva Sans Bold"/>
                <a:sym typeface="Canva Sans Bold"/>
              </a:rPr>
              <a:t> </a:t>
            </a:r>
          </a:p>
        </p:txBody>
      </p:sp>
      <p:sp>
        <p:nvSpPr>
          <p:cNvPr name="TextBox 51" id="51"/>
          <p:cNvSpPr txBox="true"/>
          <p:nvPr/>
        </p:nvSpPr>
        <p:spPr>
          <a:xfrm rot="-5400000">
            <a:off x="4439061" y="2170370"/>
            <a:ext cx="642937" cy="329511"/>
          </a:xfrm>
          <a:prstGeom prst="rect">
            <a:avLst/>
          </a:prstGeom>
        </p:spPr>
        <p:txBody>
          <a:bodyPr anchor="t" rtlCol="false" tIns="0" lIns="0" bIns="0" rIns="0">
            <a:spAutoFit/>
          </a:bodyPr>
          <a:lstStyle/>
          <a:p>
            <a:pPr algn="ctr">
              <a:lnSpc>
                <a:spcPts val="2693"/>
              </a:lnSpc>
            </a:pPr>
            <a:r>
              <a:rPr lang="en-US" sz="1923">
                <a:solidFill>
                  <a:srgbClr val="FFFFFF"/>
                </a:solidFill>
                <a:latin typeface="Canva Sans Bold"/>
                <a:ea typeface="Canva Sans Bold"/>
                <a:cs typeface="Canva Sans Bold"/>
                <a:sym typeface="Canva Sans Bold"/>
              </a:rPr>
              <a:t>Data</a:t>
            </a:r>
          </a:p>
        </p:txBody>
      </p:sp>
      <p:sp>
        <p:nvSpPr>
          <p:cNvPr name="TextBox 52" id="52"/>
          <p:cNvSpPr txBox="true"/>
          <p:nvPr/>
        </p:nvSpPr>
        <p:spPr>
          <a:xfrm rot="0">
            <a:off x="1721978" y="2767028"/>
            <a:ext cx="807635" cy="329511"/>
          </a:xfrm>
          <a:prstGeom prst="rect">
            <a:avLst/>
          </a:prstGeom>
        </p:spPr>
        <p:txBody>
          <a:bodyPr anchor="t" rtlCol="false" tIns="0" lIns="0" bIns="0" rIns="0">
            <a:spAutoFit/>
          </a:bodyPr>
          <a:lstStyle/>
          <a:p>
            <a:pPr algn="ctr">
              <a:lnSpc>
                <a:spcPts val="2693"/>
              </a:lnSpc>
            </a:pPr>
            <a:r>
              <a:rPr lang="en-US" sz="1923">
                <a:solidFill>
                  <a:srgbClr val="FFFFFF"/>
                </a:solidFill>
                <a:latin typeface="Canva Sans Bold"/>
                <a:ea typeface="Canva Sans Bold"/>
                <a:cs typeface="Canva Sans Bold"/>
                <a:sym typeface="Canva Sans Bold"/>
              </a:rPr>
              <a:t>Input</a:t>
            </a:r>
          </a:p>
        </p:txBody>
      </p:sp>
      <p:sp>
        <p:nvSpPr>
          <p:cNvPr name="TextBox 53" id="53"/>
          <p:cNvSpPr txBox="true"/>
          <p:nvPr/>
        </p:nvSpPr>
        <p:spPr>
          <a:xfrm rot="0">
            <a:off x="5747273" y="2842612"/>
            <a:ext cx="979735" cy="329511"/>
          </a:xfrm>
          <a:prstGeom prst="rect">
            <a:avLst/>
          </a:prstGeom>
        </p:spPr>
        <p:txBody>
          <a:bodyPr anchor="t" rtlCol="false" tIns="0" lIns="0" bIns="0" rIns="0">
            <a:spAutoFit/>
          </a:bodyPr>
          <a:lstStyle/>
          <a:p>
            <a:pPr algn="ctr">
              <a:lnSpc>
                <a:spcPts val="2693"/>
              </a:lnSpc>
            </a:pPr>
            <a:r>
              <a:rPr lang="en-US" sz="1923">
                <a:solidFill>
                  <a:srgbClr val="FFFFFF"/>
                </a:solidFill>
                <a:latin typeface="Canva Sans Bold"/>
                <a:ea typeface="Canva Sans Bold"/>
                <a:cs typeface="Canva Sans Bold"/>
                <a:sym typeface="Canva Sans Bold"/>
              </a:rPr>
              <a:t>Output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5C73"/>
        </a:solidFill>
      </p:bgPr>
    </p:bg>
    <p:spTree>
      <p:nvGrpSpPr>
        <p:cNvPr id="1" name=""/>
        <p:cNvGrpSpPr/>
        <p:nvPr/>
      </p:nvGrpSpPr>
      <p:grpSpPr>
        <a:xfrm>
          <a:off x="0" y="0"/>
          <a:ext cx="0" cy="0"/>
          <a:chOff x="0" y="0"/>
          <a:chExt cx="0" cy="0"/>
        </a:xfrm>
      </p:grpSpPr>
      <p:grpSp>
        <p:nvGrpSpPr>
          <p:cNvPr name="Group 2" id="2"/>
          <p:cNvGrpSpPr/>
          <p:nvPr/>
        </p:nvGrpSpPr>
        <p:grpSpPr>
          <a:xfrm rot="0">
            <a:off x="11340692" y="-150689"/>
            <a:ext cx="4932034" cy="2358778"/>
            <a:chOff x="0" y="0"/>
            <a:chExt cx="1699506" cy="812800"/>
          </a:xfrm>
        </p:grpSpPr>
        <p:sp>
          <p:nvSpPr>
            <p:cNvPr name="Freeform 3" id="3"/>
            <p:cNvSpPr/>
            <p:nvPr/>
          </p:nvSpPr>
          <p:spPr>
            <a:xfrm flipH="false" flipV="false" rot="0">
              <a:off x="0" y="0"/>
              <a:ext cx="1699506" cy="812800"/>
            </a:xfrm>
            <a:custGeom>
              <a:avLst/>
              <a:gdLst/>
              <a:ahLst/>
              <a:cxnLst/>
              <a:rect r="r" b="b" t="t" l="l"/>
              <a:pathLst>
                <a:path h="812800" w="1699506">
                  <a:moveTo>
                    <a:pt x="849753" y="0"/>
                  </a:moveTo>
                  <a:lnTo>
                    <a:pt x="975200" y="87561"/>
                  </a:lnTo>
                  <a:lnTo>
                    <a:pt x="1158035" y="27679"/>
                  </a:lnTo>
                  <a:lnTo>
                    <a:pt x="1209156" y="131093"/>
                  </a:lnTo>
                  <a:lnTo>
                    <a:pt x="1424680" y="106978"/>
                  </a:lnTo>
                  <a:lnTo>
                    <a:pt x="1394572" y="212279"/>
                  </a:lnTo>
                  <a:lnTo>
                    <a:pt x="1613678" y="227186"/>
                  </a:lnTo>
                  <a:lnTo>
                    <a:pt x="1506405" y="320152"/>
                  </a:lnTo>
                  <a:lnTo>
                    <a:pt x="1699506" y="372069"/>
                  </a:lnTo>
                  <a:lnTo>
                    <a:pt x="1529555" y="440145"/>
                  </a:lnTo>
                  <a:lnTo>
                    <a:pt x="1670569" y="522061"/>
                  </a:lnTo>
                  <a:lnTo>
                    <a:pt x="1460893" y="556053"/>
                  </a:lnTo>
                  <a:lnTo>
                    <a:pt x="1530777" y="656904"/>
                  </a:lnTo>
                  <a:lnTo>
                    <a:pt x="1309695" y="652219"/>
                  </a:lnTo>
                  <a:lnTo>
                    <a:pt x="1299007" y="758384"/>
                  </a:lnTo>
                  <a:lnTo>
                    <a:pt x="1096378" y="715658"/>
                  </a:lnTo>
                  <a:lnTo>
                    <a:pt x="1006564" y="812800"/>
                  </a:lnTo>
                  <a:lnTo>
                    <a:pt x="849753" y="737801"/>
                  </a:lnTo>
                  <a:lnTo>
                    <a:pt x="692942" y="812800"/>
                  </a:lnTo>
                  <a:lnTo>
                    <a:pt x="603128" y="715658"/>
                  </a:lnTo>
                  <a:lnTo>
                    <a:pt x="400499" y="758384"/>
                  </a:lnTo>
                  <a:lnTo>
                    <a:pt x="389811" y="652219"/>
                  </a:lnTo>
                  <a:lnTo>
                    <a:pt x="168730" y="656904"/>
                  </a:lnTo>
                  <a:lnTo>
                    <a:pt x="238612" y="556053"/>
                  </a:lnTo>
                  <a:lnTo>
                    <a:pt x="28937" y="522061"/>
                  </a:lnTo>
                  <a:lnTo>
                    <a:pt x="169951" y="440145"/>
                  </a:lnTo>
                  <a:lnTo>
                    <a:pt x="0" y="372069"/>
                  </a:lnTo>
                  <a:lnTo>
                    <a:pt x="193101" y="320152"/>
                  </a:lnTo>
                  <a:lnTo>
                    <a:pt x="85826" y="227186"/>
                  </a:lnTo>
                  <a:lnTo>
                    <a:pt x="304934" y="212279"/>
                  </a:lnTo>
                  <a:lnTo>
                    <a:pt x="274826" y="106978"/>
                  </a:lnTo>
                  <a:lnTo>
                    <a:pt x="490350" y="131093"/>
                  </a:lnTo>
                  <a:lnTo>
                    <a:pt x="541471" y="27679"/>
                  </a:lnTo>
                  <a:lnTo>
                    <a:pt x="724306" y="87561"/>
                  </a:lnTo>
                  <a:lnTo>
                    <a:pt x="849753" y="0"/>
                  </a:lnTo>
                  <a:close/>
                </a:path>
              </a:pathLst>
            </a:custGeom>
            <a:solidFill>
              <a:srgbClr val="C1FF72"/>
            </a:solidFill>
          </p:spPr>
        </p:sp>
        <p:sp>
          <p:nvSpPr>
            <p:cNvPr name="TextBox 4" id="4"/>
            <p:cNvSpPr txBox="true"/>
            <p:nvPr/>
          </p:nvSpPr>
          <p:spPr>
            <a:xfrm>
              <a:off x="292103" y="63500"/>
              <a:ext cx="1115301" cy="609600"/>
            </a:xfrm>
            <a:prstGeom prst="rect">
              <a:avLst/>
            </a:prstGeom>
          </p:spPr>
          <p:txBody>
            <a:bodyPr anchor="ctr" rtlCol="false" tIns="50800" lIns="50800" bIns="50800" rIns="50800"/>
            <a:lstStyle/>
            <a:p>
              <a:pPr algn="ctr">
                <a:lnSpc>
                  <a:spcPts val="4017"/>
                </a:lnSpc>
              </a:pPr>
              <a:r>
                <a:rPr lang="en-US" sz="2869">
                  <a:solidFill>
                    <a:srgbClr val="000000"/>
                  </a:solidFill>
                  <a:latin typeface="Poppins Bold"/>
                  <a:ea typeface="Poppins Bold"/>
                  <a:cs typeface="Poppins Bold"/>
                  <a:sym typeface="Poppins Bold"/>
                </a:rPr>
                <a:t>OUR APPROACH FLOWCHART</a:t>
              </a:r>
            </a:p>
          </p:txBody>
        </p:sp>
      </p:grpSp>
      <p:sp>
        <p:nvSpPr>
          <p:cNvPr name="Freeform 5" id="5"/>
          <p:cNvSpPr/>
          <p:nvPr/>
        </p:nvSpPr>
        <p:spPr>
          <a:xfrm flipH="false" flipV="false" rot="0">
            <a:off x="8990202" y="2208089"/>
            <a:ext cx="9297798" cy="5291337"/>
          </a:xfrm>
          <a:custGeom>
            <a:avLst/>
            <a:gdLst/>
            <a:ahLst/>
            <a:cxnLst/>
            <a:rect r="r" b="b" t="t" l="l"/>
            <a:pathLst>
              <a:path h="5291337" w="9297798">
                <a:moveTo>
                  <a:pt x="0" y="0"/>
                </a:moveTo>
                <a:lnTo>
                  <a:pt x="9297798" y="0"/>
                </a:lnTo>
                <a:lnTo>
                  <a:pt x="9297798" y="5291336"/>
                </a:lnTo>
                <a:lnTo>
                  <a:pt x="0" y="5291336"/>
                </a:lnTo>
                <a:lnTo>
                  <a:pt x="0" y="0"/>
                </a:lnTo>
                <a:close/>
              </a:path>
            </a:pathLst>
          </a:custGeom>
          <a:blipFill>
            <a:blip r:embed="rId2"/>
            <a:stretch>
              <a:fillRect l="0" t="-120" r="-1416" b="-120"/>
            </a:stretch>
          </a:blipFill>
        </p:spPr>
      </p:sp>
      <p:sp>
        <p:nvSpPr>
          <p:cNvPr name="Freeform 6" id="6"/>
          <p:cNvSpPr/>
          <p:nvPr/>
        </p:nvSpPr>
        <p:spPr>
          <a:xfrm flipH="false" flipV="false" rot="0">
            <a:off x="17425466" y="1536764"/>
            <a:ext cx="862534" cy="1591926"/>
          </a:xfrm>
          <a:custGeom>
            <a:avLst/>
            <a:gdLst/>
            <a:ahLst/>
            <a:cxnLst/>
            <a:rect r="r" b="b" t="t" l="l"/>
            <a:pathLst>
              <a:path h="1591926" w="862534">
                <a:moveTo>
                  <a:pt x="0" y="0"/>
                </a:moveTo>
                <a:lnTo>
                  <a:pt x="862534" y="0"/>
                </a:lnTo>
                <a:lnTo>
                  <a:pt x="862534" y="1591926"/>
                </a:lnTo>
                <a:lnTo>
                  <a:pt x="0" y="1591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1026357">
            <a:off x="8944661" y="422204"/>
            <a:ext cx="2206297" cy="1621918"/>
            <a:chOff x="0" y="0"/>
            <a:chExt cx="1162164" cy="854344"/>
          </a:xfrm>
        </p:grpSpPr>
        <p:sp>
          <p:nvSpPr>
            <p:cNvPr name="Freeform 8" id="8"/>
            <p:cNvSpPr/>
            <p:nvPr/>
          </p:nvSpPr>
          <p:spPr>
            <a:xfrm flipH="false" flipV="false" rot="0">
              <a:off x="0" y="0"/>
              <a:ext cx="1162164" cy="854344"/>
            </a:xfrm>
            <a:custGeom>
              <a:avLst/>
              <a:gdLst/>
              <a:ahLst/>
              <a:cxnLst/>
              <a:rect r="r" b="b" t="t" l="l"/>
              <a:pathLst>
                <a:path h="854344" w="1162164">
                  <a:moveTo>
                    <a:pt x="581082" y="0"/>
                  </a:moveTo>
                  <a:lnTo>
                    <a:pt x="666866" y="92037"/>
                  </a:lnTo>
                  <a:lnTo>
                    <a:pt x="791893" y="29094"/>
                  </a:lnTo>
                  <a:lnTo>
                    <a:pt x="826851" y="137794"/>
                  </a:lnTo>
                  <a:lnTo>
                    <a:pt x="974232" y="112445"/>
                  </a:lnTo>
                  <a:lnTo>
                    <a:pt x="953643" y="223129"/>
                  </a:lnTo>
                  <a:lnTo>
                    <a:pt x="1103473" y="238798"/>
                  </a:lnTo>
                  <a:lnTo>
                    <a:pt x="1030117" y="336515"/>
                  </a:lnTo>
                  <a:lnTo>
                    <a:pt x="1162164" y="391086"/>
                  </a:lnTo>
                  <a:lnTo>
                    <a:pt x="1045948" y="462642"/>
                  </a:lnTo>
                  <a:lnTo>
                    <a:pt x="1142377" y="548745"/>
                  </a:lnTo>
                  <a:lnTo>
                    <a:pt x="998995" y="584474"/>
                  </a:lnTo>
                  <a:lnTo>
                    <a:pt x="1046783" y="690479"/>
                  </a:lnTo>
                  <a:lnTo>
                    <a:pt x="895602" y="685555"/>
                  </a:lnTo>
                  <a:lnTo>
                    <a:pt x="888293" y="797147"/>
                  </a:lnTo>
                  <a:lnTo>
                    <a:pt x="749730" y="752236"/>
                  </a:lnTo>
                  <a:lnTo>
                    <a:pt x="688314" y="854344"/>
                  </a:lnTo>
                  <a:lnTo>
                    <a:pt x="581082" y="775512"/>
                  </a:lnTo>
                  <a:lnTo>
                    <a:pt x="473851" y="854344"/>
                  </a:lnTo>
                  <a:lnTo>
                    <a:pt x="412434" y="752236"/>
                  </a:lnTo>
                  <a:lnTo>
                    <a:pt x="273871" y="797147"/>
                  </a:lnTo>
                  <a:lnTo>
                    <a:pt x="266562" y="685555"/>
                  </a:lnTo>
                  <a:lnTo>
                    <a:pt x="115382" y="690479"/>
                  </a:lnTo>
                  <a:lnTo>
                    <a:pt x="163169" y="584474"/>
                  </a:lnTo>
                  <a:lnTo>
                    <a:pt x="19788" y="548745"/>
                  </a:lnTo>
                  <a:lnTo>
                    <a:pt x="116216" y="462642"/>
                  </a:lnTo>
                  <a:lnTo>
                    <a:pt x="0" y="391086"/>
                  </a:lnTo>
                  <a:lnTo>
                    <a:pt x="132047" y="336515"/>
                  </a:lnTo>
                  <a:lnTo>
                    <a:pt x="58690" y="238798"/>
                  </a:lnTo>
                  <a:lnTo>
                    <a:pt x="208521" y="223129"/>
                  </a:lnTo>
                  <a:lnTo>
                    <a:pt x="187933" y="112445"/>
                  </a:lnTo>
                  <a:lnTo>
                    <a:pt x="335313" y="137794"/>
                  </a:lnTo>
                  <a:lnTo>
                    <a:pt x="370271" y="29094"/>
                  </a:lnTo>
                  <a:lnTo>
                    <a:pt x="495298" y="92037"/>
                  </a:lnTo>
                  <a:lnTo>
                    <a:pt x="581082" y="0"/>
                  </a:lnTo>
                  <a:close/>
                </a:path>
              </a:pathLst>
            </a:custGeom>
            <a:solidFill>
              <a:srgbClr val="C1FF72"/>
            </a:solidFill>
          </p:spPr>
        </p:sp>
        <p:sp>
          <p:nvSpPr>
            <p:cNvPr name="TextBox 9" id="9"/>
            <p:cNvSpPr txBox="true"/>
            <p:nvPr/>
          </p:nvSpPr>
          <p:spPr>
            <a:xfrm>
              <a:off x="199747" y="32540"/>
              <a:ext cx="762670" cy="674963"/>
            </a:xfrm>
            <a:prstGeom prst="rect">
              <a:avLst/>
            </a:prstGeom>
          </p:spPr>
          <p:txBody>
            <a:bodyPr anchor="ctr" rtlCol="false" tIns="50800" lIns="50800" bIns="50800" rIns="50800"/>
            <a:lstStyle/>
            <a:p>
              <a:pPr algn="ctr">
                <a:lnSpc>
                  <a:spcPts val="5557"/>
                </a:lnSpc>
              </a:pPr>
              <a:r>
                <a:rPr lang="en-US" sz="3969" u="sng">
                  <a:solidFill>
                    <a:srgbClr val="000000"/>
                  </a:solidFill>
                  <a:latin typeface="Poppins Bold"/>
                  <a:ea typeface="Poppins Bold"/>
                  <a:cs typeface="Poppins Bold"/>
                  <a:sym typeface="Poppins Bold"/>
                  <a:hlinkClick r:id="rId5" tooltip="https://www.canva.com/design/DAGKqp3y8ac/qOpRdE4a5BPrFb-Phlc2pg/edit"/>
                </a:rPr>
                <a:t>Link</a:t>
              </a:r>
            </a:p>
          </p:txBody>
        </p:sp>
      </p:grpSp>
      <p:sp>
        <p:nvSpPr>
          <p:cNvPr name="TextBox 10" id="10"/>
          <p:cNvSpPr txBox="true"/>
          <p:nvPr/>
        </p:nvSpPr>
        <p:spPr>
          <a:xfrm rot="0">
            <a:off x="0" y="-209550"/>
            <a:ext cx="5571592" cy="1834626"/>
          </a:xfrm>
          <a:prstGeom prst="rect">
            <a:avLst/>
          </a:prstGeom>
        </p:spPr>
        <p:txBody>
          <a:bodyPr anchor="t" rtlCol="false" tIns="0" lIns="0" bIns="0" rIns="0">
            <a:spAutoFit/>
          </a:bodyPr>
          <a:lstStyle/>
          <a:p>
            <a:pPr algn="ctr">
              <a:lnSpc>
                <a:spcPts val="15003"/>
              </a:lnSpc>
            </a:pPr>
            <a:r>
              <a:rPr lang="en-US" sz="10716">
                <a:solidFill>
                  <a:srgbClr val="FFFFFF"/>
                </a:solidFill>
                <a:latin typeface="Canva Sans Bold"/>
                <a:ea typeface="Canva Sans Bold"/>
                <a:cs typeface="Canva Sans Bold"/>
                <a:sym typeface="Canva Sans Bold"/>
              </a:rPr>
              <a:t>Benefits</a:t>
            </a:r>
          </a:p>
        </p:txBody>
      </p:sp>
      <p:sp>
        <p:nvSpPr>
          <p:cNvPr name="TextBox 11" id="11"/>
          <p:cNvSpPr txBox="true"/>
          <p:nvPr/>
        </p:nvSpPr>
        <p:spPr>
          <a:xfrm rot="0">
            <a:off x="0" y="1726742"/>
            <a:ext cx="9807247" cy="1401948"/>
          </a:xfrm>
          <a:prstGeom prst="rect">
            <a:avLst/>
          </a:prstGeom>
        </p:spPr>
        <p:txBody>
          <a:bodyPr anchor="t" rtlCol="false" tIns="0" lIns="0" bIns="0" rIns="0">
            <a:spAutoFit/>
          </a:bodyPr>
          <a:lstStyle/>
          <a:p>
            <a:pPr algn="ctr" marL="875514" indent="-437757" lvl="1">
              <a:lnSpc>
                <a:spcPts val="5677"/>
              </a:lnSpc>
              <a:buFont typeface="Arial"/>
              <a:buChar char="•"/>
            </a:pPr>
            <a:r>
              <a:rPr lang="en-US" sz="4055">
                <a:solidFill>
                  <a:srgbClr val="FFFFFF"/>
                </a:solidFill>
                <a:latin typeface="Canva Sans Bold"/>
                <a:ea typeface="Canva Sans Bold"/>
                <a:cs typeface="Canva Sans Bold"/>
                <a:sym typeface="Canva Sans Bold"/>
              </a:rPr>
              <a:t>Fulfilling GENZ’S overgrowing demand of fashion</a:t>
            </a:r>
          </a:p>
        </p:txBody>
      </p:sp>
      <p:sp>
        <p:nvSpPr>
          <p:cNvPr name="TextBox 12" id="12"/>
          <p:cNvSpPr txBox="true"/>
          <p:nvPr/>
        </p:nvSpPr>
        <p:spPr>
          <a:xfrm rot="0">
            <a:off x="0" y="3492651"/>
            <a:ext cx="9807247" cy="2116323"/>
          </a:xfrm>
          <a:prstGeom prst="rect">
            <a:avLst/>
          </a:prstGeom>
        </p:spPr>
        <p:txBody>
          <a:bodyPr anchor="t" rtlCol="false" tIns="0" lIns="0" bIns="0" rIns="0">
            <a:spAutoFit/>
          </a:bodyPr>
          <a:lstStyle/>
          <a:p>
            <a:pPr algn="ctr" marL="875514" indent="-437757" lvl="1">
              <a:lnSpc>
                <a:spcPts val="5677"/>
              </a:lnSpc>
              <a:buFont typeface="Arial"/>
              <a:buChar char="•"/>
            </a:pPr>
            <a:r>
              <a:rPr lang="en-US" sz="4055">
                <a:solidFill>
                  <a:srgbClr val="FFFFFF"/>
                </a:solidFill>
                <a:latin typeface="Canva Sans Bold"/>
                <a:ea typeface="Canva Sans Bold"/>
                <a:cs typeface="Canva Sans Bold"/>
                <a:sym typeface="Canva Sans Bold"/>
              </a:rPr>
              <a:t>Targeting bigger section of economy as genz is more concerned towards fashion</a:t>
            </a:r>
          </a:p>
        </p:txBody>
      </p:sp>
      <p:sp>
        <p:nvSpPr>
          <p:cNvPr name="TextBox 13" id="13"/>
          <p:cNvSpPr txBox="true"/>
          <p:nvPr/>
        </p:nvSpPr>
        <p:spPr>
          <a:xfrm rot="0">
            <a:off x="0" y="5970924"/>
            <a:ext cx="9807247" cy="1401948"/>
          </a:xfrm>
          <a:prstGeom prst="rect">
            <a:avLst/>
          </a:prstGeom>
        </p:spPr>
        <p:txBody>
          <a:bodyPr anchor="t" rtlCol="false" tIns="0" lIns="0" bIns="0" rIns="0">
            <a:spAutoFit/>
          </a:bodyPr>
          <a:lstStyle/>
          <a:p>
            <a:pPr algn="ctr" marL="875514" indent="-437757" lvl="1">
              <a:lnSpc>
                <a:spcPts val="5677"/>
              </a:lnSpc>
              <a:buFont typeface="Arial"/>
              <a:buChar char="•"/>
            </a:pPr>
            <a:r>
              <a:rPr lang="en-US" sz="4055">
                <a:solidFill>
                  <a:srgbClr val="FFFFFF"/>
                </a:solidFill>
                <a:latin typeface="Canva Sans Bold"/>
                <a:ea typeface="Canva Sans Bold"/>
                <a:cs typeface="Canva Sans Bold"/>
                <a:sym typeface="Canva Sans Bold"/>
              </a:rPr>
              <a:t>Use of selenium will cut the cost </a:t>
            </a:r>
          </a:p>
          <a:p>
            <a:pPr algn="ctr">
              <a:lnSpc>
                <a:spcPts val="5677"/>
              </a:lnSpc>
            </a:pPr>
            <a:r>
              <a:rPr lang="en-US" sz="4055">
                <a:solidFill>
                  <a:srgbClr val="FFFFFF"/>
                </a:solidFill>
                <a:latin typeface="Canva Sans Bold"/>
                <a:ea typeface="Canva Sans Bold"/>
                <a:cs typeface="Canva Sans Bold"/>
                <a:sym typeface="Canva Sans Bold"/>
              </a:rPr>
              <a:t>of using costly APIs</a:t>
            </a:r>
          </a:p>
        </p:txBody>
      </p:sp>
      <p:sp>
        <p:nvSpPr>
          <p:cNvPr name="TextBox 14" id="14"/>
          <p:cNvSpPr txBox="true"/>
          <p:nvPr/>
        </p:nvSpPr>
        <p:spPr>
          <a:xfrm rot="0">
            <a:off x="0" y="7734823"/>
            <a:ext cx="18288000" cy="2116323"/>
          </a:xfrm>
          <a:prstGeom prst="rect">
            <a:avLst/>
          </a:prstGeom>
        </p:spPr>
        <p:txBody>
          <a:bodyPr anchor="t" rtlCol="false" tIns="0" lIns="0" bIns="0" rIns="0">
            <a:spAutoFit/>
          </a:bodyPr>
          <a:lstStyle/>
          <a:p>
            <a:pPr algn="ctr" marL="875514" indent="-437757" lvl="1">
              <a:lnSpc>
                <a:spcPts val="5677"/>
              </a:lnSpc>
              <a:buFont typeface="Arial"/>
              <a:buChar char="•"/>
            </a:pPr>
            <a:r>
              <a:rPr lang="en-US" sz="4055">
                <a:solidFill>
                  <a:srgbClr val="FFFFFF"/>
                </a:solidFill>
                <a:latin typeface="Canva Sans Bold"/>
                <a:ea typeface="Canva Sans Bold"/>
                <a:cs typeface="Canva Sans Bold"/>
                <a:sym typeface="Canva Sans Bold"/>
              </a:rPr>
              <a:t>This approach can extract trending sections from any social media handles and is flexible , the more the data , the more better shop by trends will look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DAGITqeIK6g</dc:identifier>
  <dcterms:modified xsi:type="dcterms:W3CDTF">2011-08-01T06:04:30Z</dcterms:modified>
  <cp:revision>1</cp:revision>
  <dc:title>TrendAI</dc:title>
</cp:coreProperties>
</file>